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6220"/>
    <a:srgbClr val="9015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683B9C-4720-4FD9-AE45-D52AD7561363}" v="4" dt="2020-09-22T22:53:15.8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30" d="100"/>
          <a:sy n="30" d="100"/>
        </p:scale>
        <p:origin x="600" y="-46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Macedo" userId="f6c86adab4f5940e" providerId="LiveId" clId="{05683B9C-4720-4FD9-AE45-D52AD7561363}"/>
    <pc:docChg chg="custSel modSld">
      <pc:chgData name="Ana Macedo" userId="f6c86adab4f5940e" providerId="LiveId" clId="{05683B9C-4720-4FD9-AE45-D52AD7561363}" dt="2020-09-22T22:52:42.561" v="31" actId="6549"/>
      <pc:docMkLst>
        <pc:docMk/>
      </pc:docMkLst>
      <pc:sldChg chg="addSp delSp modSp mod">
        <pc:chgData name="Ana Macedo" userId="f6c86adab4f5940e" providerId="LiveId" clId="{05683B9C-4720-4FD9-AE45-D52AD7561363}" dt="2020-09-22T22:52:42.561" v="31" actId="6549"/>
        <pc:sldMkLst>
          <pc:docMk/>
          <pc:sldMk cId="3126528145" sldId="256"/>
        </pc:sldMkLst>
        <pc:spChg chg="mod">
          <ac:chgData name="Ana Macedo" userId="f6c86adab4f5940e" providerId="LiveId" clId="{05683B9C-4720-4FD9-AE45-D52AD7561363}" dt="2020-09-22T22:42:49.486" v="7" actId="1076"/>
          <ac:spMkLst>
            <pc:docMk/>
            <pc:sldMk cId="3126528145" sldId="256"/>
            <ac:spMk id="12" creationId="{32DBEA7F-F1E0-4093-B7DB-74DDF342A930}"/>
          </ac:spMkLst>
        </pc:spChg>
        <pc:spChg chg="mod">
          <ac:chgData name="Ana Macedo" userId="f6c86adab4f5940e" providerId="LiveId" clId="{05683B9C-4720-4FD9-AE45-D52AD7561363}" dt="2020-09-22T22:42:45.020" v="6" actId="14100"/>
          <ac:spMkLst>
            <pc:docMk/>
            <pc:sldMk cId="3126528145" sldId="256"/>
            <ac:spMk id="14" creationId="{AB4BDABA-BDA2-45CF-9D04-0FE91663576E}"/>
          </ac:spMkLst>
        </pc:spChg>
        <pc:spChg chg="add mod">
          <ac:chgData name="Ana Macedo" userId="f6c86adab4f5940e" providerId="LiveId" clId="{05683B9C-4720-4FD9-AE45-D52AD7561363}" dt="2020-09-22T22:41:01.319" v="2" actId="1076"/>
          <ac:spMkLst>
            <pc:docMk/>
            <pc:sldMk cId="3126528145" sldId="256"/>
            <ac:spMk id="16" creationId="{CC4C17A7-366E-426B-89B3-D37B6C1D61DE}"/>
          </ac:spMkLst>
        </pc:spChg>
        <pc:spChg chg="mod">
          <ac:chgData name="Ana Macedo" userId="f6c86adab4f5940e" providerId="LiveId" clId="{05683B9C-4720-4FD9-AE45-D52AD7561363}" dt="2020-09-22T22:52:42.561" v="31" actId="6549"/>
          <ac:spMkLst>
            <pc:docMk/>
            <pc:sldMk cId="3126528145" sldId="256"/>
            <ac:spMk id="22" creationId="{019C4379-D4D7-45DF-9174-A692EE5C86E4}"/>
          </ac:spMkLst>
        </pc:spChg>
        <pc:spChg chg="del">
          <ac:chgData name="Ana Macedo" userId="f6c86adab4f5940e" providerId="LiveId" clId="{05683B9C-4720-4FD9-AE45-D52AD7561363}" dt="2020-09-22T22:40:54.622" v="1" actId="478"/>
          <ac:spMkLst>
            <pc:docMk/>
            <pc:sldMk cId="3126528145" sldId="256"/>
            <ac:spMk id="29" creationId="{FDDE1F47-9B7F-450A-8593-D523DBDF8FD7}"/>
          </ac:spMkLst>
        </pc:spChg>
        <pc:spChg chg="mod">
          <ac:chgData name="Ana Macedo" userId="f6c86adab4f5940e" providerId="LiveId" clId="{05683B9C-4720-4FD9-AE45-D52AD7561363}" dt="2020-09-22T22:41:30.279" v="3"/>
          <ac:spMkLst>
            <pc:docMk/>
            <pc:sldMk cId="3126528145" sldId="256"/>
            <ac:spMk id="35" creationId="{295A4000-167C-4C71-8AD0-E3938DE4D3A6}"/>
          </ac:spMkLst>
        </pc:spChg>
        <pc:spChg chg="mod">
          <ac:chgData name="Ana Macedo" userId="f6c86adab4f5940e" providerId="LiveId" clId="{05683B9C-4720-4FD9-AE45-D52AD7561363}" dt="2020-09-22T22:42:53.502" v="8" actId="1076"/>
          <ac:spMkLst>
            <pc:docMk/>
            <pc:sldMk cId="3126528145" sldId="256"/>
            <ac:spMk id="109" creationId="{0B4B851C-2445-42AB-B31F-3FD3B2CA51CF}"/>
          </ac:spMkLst>
        </pc:spChg>
        <pc:spChg chg="mod">
          <ac:chgData name="Ana Macedo" userId="f6c86adab4f5940e" providerId="LiveId" clId="{05683B9C-4720-4FD9-AE45-D52AD7561363}" dt="2020-09-22T22:44:02.895" v="12" actId="1076"/>
          <ac:spMkLst>
            <pc:docMk/>
            <pc:sldMk cId="3126528145" sldId="256"/>
            <ac:spMk id="110" creationId="{BE8CC565-1ED5-42B6-B690-BA4495DD876E}"/>
          </ac:spMkLst>
        </pc:sp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E8C0C79-4E67-4570-B16C-BDE72657EF12}" type="datetimeFigureOut">
              <a:rPr lang="es-ES" smtClean="0"/>
              <a:t>22/09/2020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4E3DDB4-73F0-4CE9-9EE2-32C8AC487938}" type="slidenum">
              <a:rPr lang="es-ES" smtClean="0"/>
              <a:t>‹nº›</a:t>
            </a:fld>
            <a:endParaRPr lang="es-ES"/>
          </a:p>
        </p:txBody>
      </p:sp>
    </p:spTree>
    <p:extLst>
      <p:ext uri="{BB962C8B-B14F-4D97-AF65-F5344CB8AC3E}">
        <p14:creationId xmlns:p14="http://schemas.microsoft.com/office/powerpoint/2010/main" val="124056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E8C0C79-4E67-4570-B16C-BDE72657EF12}" type="datetimeFigureOut">
              <a:rPr lang="es-ES" smtClean="0"/>
              <a:t>22/09/2020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4E3DDB4-73F0-4CE9-9EE2-32C8AC487938}" type="slidenum">
              <a:rPr lang="es-ES" smtClean="0"/>
              <a:t>‹nº›</a:t>
            </a:fld>
            <a:endParaRPr lang="es-ES"/>
          </a:p>
        </p:txBody>
      </p:sp>
    </p:spTree>
    <p:extLst>
      <p:ext uri="{BB962C8B-B14F-4D97-AF65-F5344CB8AC3E}">
        <p14:creationId xmlns:p14="http://schemas.microsoft.com/office/powerpoint/2010/main" val="2334024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E8C0C79-4E67-4570-B16C-BDE72657EF12}" type="datetimeFigureOut">
              <a:rPr lang="es-ES" smtClean="0"/>
              <a:t>22/09/2020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4E3DDB4-73F0-4CE9-9EE2-32C8AC487938}" type="slidenum">
              <a:rPr lang="es-ES" smtClean="0"/>
              <a:t>‹nº›</a:t>
            </a:fld>
            <a:endParaRPr lang="es-ES"/>
          </a:p>
        </p:txBody>
      </p:sp>
    </p:spTree>
    <p:extLst>
      <p:ext uri="{BB962C8B-B14F-4D97-AF65-F5344CB8AC3E}">
        <p14:creationId xmlns:p14="http://schemas.microsoft.com/office/powerpoint/2010/main" val="303585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E8C0C79-4E67-4570-B16C-BDE72657EF12}" type="datetimeFigureOut">
              <a:rPr lang="es-ES" smtClean="0"/>
              <a:t>22/09/2020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4E3DDB4-73F0-4CE9-9EE2-32C8AC487938}" type="slidenum">
              <a:rPr lang="es-ES" smtClean="0"/>
              <a:t>‹nº›</a:t>
            </a:fld>
            <a:endParaRPr lang="es-ES"/>
          </a:p>
        </p:txBody>
      </p:sp>
    </p:spTree>
    <p:extLst>
      <p:ext uri="{BB962C8B-B14F-4D97-AF65-F5344CB8AC3E}">
        <p14:creationId xmlns:p14="http://schemas.microsoft.com/office/powerpoint/2010/main" val="3220428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E8C0C79-4E67-4570-B16C-BDE72657EF12}" type="datetimeFigureOut">
              <a:rPr lang="es-ES" smtClean="0"/>
              <a:t>22/09/2020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4E3DDB4-73F0-4CE9-9EE2-32C8AC487938}" type="slidenum">
              <a:rPr lang="es-ES" smtClean="0"/>
              <a:t>‹nº›</a:t>
            </a:fld>
            <a:endParaRPr lang="es-ES"/>
          </a:p>
        </p:txBody>
      </p:sp>
    </p:spTree>
    <p:extLst>
      <p:ext uri="{BB962C8B-B14F-4D97-AF65-F5344CB8AC3E}">
        <p14:creationId xmlns:p14="http://schemas.microsoft.com/office/powerpoint/2010/main" val="2441187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E8C0C79-4E67-4570-B16C-BDE72657EF12}" type="datetimeFigureOut">
              <a:rPr lang="es-ES" smtClean="0"/>
              <a:t>22/09/2020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4E3DDB4-73F0-4CE9-9EE2-32C8AC487938}" type="slidenum">
              <a:rPr lang="es-ES" smtClean="0"/>
              <a:t>‹nº›</a:t>
            </a:fld>
            <a:endParaRPr lang="es-ES"/>
          </a:p>
        </p:txBody>
      </p:sp>
    </p:spTree>
    <p:extLst>
      <p:ext uri="{BB962C8B-B14F-4D97-AF65-F5344CB8AC3E}">
        <p14:creationId xmlns:p14="http://schemas.microsoft.com/office/powerpoint/2010/main" val="1049261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s-ES"/>
              <a:t>Haga clic para modificar los estilos de texto del patrón</a:t>
            </a:r>
          </a:p>
        </p:txBody>
      </p:sp>
      <p:sp>
        <p:nvSpPr>
          <p:cNvPr id="4" name="Content Placeholder 3"/>
          <p:cNvSpPr>
            <a:spLocks noGrp="1"/>
          </p:cNvSpPr>
          <p:nvPr>
            <p:ph sz="half" idx="2"/>
          </p:nvPr>
        </p:nvSpPr>
        <p:spPr>
          <a:xfrm>
            <a:off x="2085368" y="15635264"/>
            <a:ext cx="12807832" cy="2299711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s-ES"/>
              <a:t>Haga clic para modificar los estilos de texto del patrón</a:t>
            </a:r>
          </a:p>
        </p:txBody>
      </p:sp>
      <p:sp>
        <p:nvSpPr>
          <p:cNvPr id="6" name="Content Placeholder 5"/>
          <p:cNvSpPr>
            <a:spLocks noGrp="1"/>
          </p:cNvSpPr>
          <p:nvPr>
            <p:ph sz="quarter" idx="4"/>
          </p:nvPr>
        </p:nvSpPr>
        <p:spPr>
          <a:xfrm>
            <a:off x="15326828" y="15635264"/>
            <a:ext cx="12870909" cy="2299711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E8C0C79-4E67-4570-B16C-BDE72657EF12}" type="datetimeFigureOut">
              <a:rPr lang="es-ES" smtClean="0"/>
              <a:t>22/09/2020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4E3DDB4-73F0-4CE9-9EE2-32C8AC487938}" type="slidenum">
              <a:rPr lang="es-ES" smtClean="0"/>
              <a:t>‹nº›</a:t>
            </a:fld>
            <a:endParaRPr lang="es-ES"/>
          </a:p>
        </p:txBody>
      </p:sp>
    </p:spTree>
    <p:extLst>
      <p:ext uri="{BB962C8B-B14F-4D97-AF65-F5344CB8AC3E}">
        <p14:creationId xmlns:p14="http://schemas.microsoft.com/office/powerpoint/2010/main" val="3020242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E8C0C79-4E67-4570-B16C-BDE72657EF12}" type="datetimeFigureOut">
              <a:rPr lang="es-ES" smtClean="0"/>
              <a:t>22/09/2020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4E3DDB4-73F0-4CE9-9EE2-32C8AC487938}" type="slidenum">
              <a:rPr lang="es-ES" smtClean="0"/>
              <a:t>‹nº›</a:t>
            </a:fld>
            <a:endParaRPr lang="es-ES"/>
          </a:p>
        </p:txBody>
      </p:sp>
    </p:spTree>
    <p:extLst>
      <p:ext uri="{BB962C8B-B14F-4D97-AF65-F5344CB8AC3E}">
        <p14:creationId xmlns:p14="http://schemas.microsoft.com/office/powerpoint/2010/main" val="47385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C0C79-4E67-4570-B16C-BDE72657EF12}" type="datetimeFigureOut">
              <a:rPr lang="es-ES" smtClean="0"/>
              <a:t>22/09/2020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4E3DDB4-73F0-4CE9-9EE2-32C8AC487938}" type="slidenum">
              <a:rPr lang="es-ES" smtClean="0"/>
              <a:t>‹nº›</a:t>
            </a:fld>
            <a:endParaRPr lang="es-ES"/>
          </a:p>
        </p:txBody>
      </p:sp>
    </p:spTree>
    <p:extLst>
      <p:ext uri="{BB962C8B-B14F-4D97-AF65-F5344CB8AC3E}">
        <p14:creationId xmlns:p14="http://schemas.microsoft.com/office/powerpoint/2010/main" val="202928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s-ES"/>
              <a:t>Haga clic para modificar el estilo de título del patrón</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E8C0C79-4E67-4570-B16C-BDE72657EF12}" type="datetimeFigureOut">
              <a:rPr lang="es-ES" smtClean="0"/>
              <a:t>22/09/2020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4E3DDB4-73F0-4CE9-9EE2-32C8AC487938}" type="slidenum">
              <a:rPr lang="es-ES" smtClean="0"/>
              <a:t>‹nº›</a:t>
            </a:fld>
            <a:endParaRPr lang="es-ES"/>
          </a:p>
        </p:txBody>
      </p:sp>
    </p:spTree>
    <p:extLst>
      <p:ext uri="{BB962C8B-B14F-4D97-AF65-F5344CB8AC3E}">
        <p14:creationId xmlns:p14="http://schemas.microsoft.com/office/powerpoint/2010/main" val="452673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E8C0C79-4E67-4570-B16C-BDE72657EF12}" type="datetimeFigureOut">
              <a:rPr lang="es-ES" smtClean="0"/>
              <a:t>22/09/2020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4E3DDB4-73F0-4CE9-9EE2-32C8AC487938}" type="slidenum">
              <a:rPr lang="es-ES" smtClean="0"/>
              <a:t>‹nº›</a:t>
            </a:fld>
            <a:endParaRPr lang="es-ES"/>
          </a:p>
        </p:txBody>
      </p:sp>
    </p:spTree>
    <p:extLst>
      <p:ext uri="{BB962C8B-B14F-4D97-AF65-F5344CB8AC3E}">
        <p14:creationId xmlns:p14="http://schemas.microsoft.com/office/powerpoint/2010/main" val="997936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EE8C0C79-4E67-4570-B16C-BDE72657EF12}" type="datetimeFigureOut">
              <a:rPr lang="es-ES" smtClean="0"/>
              <a:t>22/09/2020</a:t>
            </a:fld>
            <a:endParaRPr lang="es-E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4E3DDB4-73F0-4CE9-9EE2-32C8AC487938}" type="slidenum">
              <a:rPr lang="es-ES" smtClean="0"/>
              <a:t>‹nº›</a:t>
            </a:fld>
            <a:endParaRPr lang="es-ES"/>
          </a:p>
        </p:txBody>
      </p:sp>
    </p:spTree>
    <p:extLst>
      <p:ext uri="{BB962C8B-B14F-4D97-AF65-F5344CB8AC3E}">
        <p14:creationId xmlns:p14="http://schemas.microsoft.com/office/powerpoint/2010/main" val="26693566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emf"/><Relationship Id="rId18" Type="http://schemas.openxmlformats.org/officeDocument/2006/relationships/image" Target="../media/image18.png"/><Relationship Id="rId26" Type="http://schemas.openxmlformats.org/officeDocument/2006/relationships/oleObject" Target="../embeddings/oleObject2.bin"/><Relationship Id="rId3" Type="http://schemas.openxmlformats.org/officeDocument/2006/relationships/image" Target="../media/image3.png"/><Relationship Id="rId21" Type="http://schemas.openxmlformats.org/officeDocument/2006/relationships/image" Target="../media/image21.emf"/><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3.emf"/><Relationship Id="rId2" Type="http://schemas.openxmlformats.org/officeDocument/2006/relationships/slideLayout" Target="../slideLayouts/slideLayout1.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5.png"/><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1.jpeg"/><Relationship Id="rId24" Type="http://schemas.openxmlformats.org/officeDocument/2006/relationships/image" Target="../media/image22.emf"/><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1.wmf"/><Relationship Id="rId28" Type="http://schemas.openxmlformats.org/officeDocument/2006/relationships/image" Target="../media/image24.emf"/><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emf"/><Relationship Id="rId22" Type="http://schemas.openxmlformats.org/officeDocument/2006/relationships/oleObject" Target="../embeddings/oleObject1.bin"/><Relationship Id="rId27" Type="http://schemas.openxmlformats.org/officeDocument/2006/relationships/image" Target="../media/image2.wmf"/><Relationship Id="rId30"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2ABFACB-2A4F-48CD-B7D0-891CEA9CEE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912987" y="39413367"/>
            <a:ext cx="7356469" cy="3233762"/>
          </a:xfrm>
          <a:prstGeom prst="rect">
            <a:avLst/>
          </a:prstGeom>
        </p:spPr>
      </p:pic>
      <p:pic>
        <p:nvPicPr>
          <p:cNvPr id="9" name="Imagen 8">
            <a:extLst>
              <a:ext uri="{FF2B5EF4-FFF2-40B4-BE49-F238E27FC236}">
                <a16:creationId xmlns:a16="http://schemas.microsoft.com/office/drawing/2014/main" id="{AD9B9844-2236-4F0A-B9B2-7D067360BFB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1033" y="0"/>
            <a:ext cx="30148287" cy="4175310"/>
          </a:xfrm>
          <a:prstGeom prst="rect">
            <a:avLst/>
          </a:prstGeom>
          <a:ln w="88900">
            <a:noFill/>
          </a:ln>
        </p:spPr>
      </p:pic>
      <p:cxnSp>
        <p:nvCxnSpPr>
          <p:cNvPr id="11" name="Conector recto 10">
            <a:extLst>
              <a:ext uri="{FF2B5EF4-FFF2-40B4-BE49-F238E27FC236}">
                <a16:creationId xmlns:a16="http://schemas.microsoft.com/office/drawing/2014/main" id="{8860D89B-14AE-4368-B376-C6212514F3CA}"/>
              </a:ext>
            </a:extLst>
          </p:cNvPr>
          <p:cNvCxnSpPr>
            <a:cxnSpLocks/>
          </p:cNvCxnSpPr>
          <p:nvPr/>
        </p:nvCxnSpPr>
        <p:spPr>
          <a:xfrm>
            <a:off x="35768" y="4165262"/>
            <a:ext cx="0" cy="38628453"/>
          </a:xfrm>
          <a:prstGeom prst="line">
            <a:avLst/>
          </a:prstGeom>
          <a:ln w="88900">
            <a:solidFill>
              <a:srgbClr val="4C6220"/>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947C5D02-D128-4472-8E1E-CEBC182B8E9E}"/>
              </a:ext>
            </a:extLst>
          </p:cNvPr>
          <p:cNvCxnSpPr>
            <a:cxnSpLocks/>
          </p:cNvCxnSpPr>
          <p:nvPr/>
        </p:nvCxnSpPr>
        <p:spPr>
          <a:xfrm>
            <a:off x="30219829" y="4164742"/>
            <a:ext cx="0" cy="38638498"/>
          </a:xfrm>
          <a:prstGeom prst="line">
            <a:avLst/>
          </a:prstGeom>
          <a:ln w="88900">
            <a:solidFill>
              <a:srgbClr val="4C6220"/>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F88936CD-4BEB-45A2-9FA1-97A4ECD8901A}"/>
              </a:ext>
            </a:extLst>
          </p:cNvPr>
          <p:cNvCxnSpPr/>
          <p:nvPr/>
        </p:nvCxnSpPr>
        <p:spPr>
          <a:xfrm>
            <a:off x="0" y="42760600"/>
            <a:ext cx="30193789" cy="0"/>
          </a:xfrm>
          <a:prstGeom prst="line">
            <a:avLst/>
          </a:prstGeom>
          <a:ln w="88900">
            <a:solidFill>
              <a:srgbClr val="4C6220"/>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AE1D57E1-98D1-4431-8E9B-59BE1C0FC192}"/>
              </a:ext>
            </a:extLst>
          </p:cNvPr>
          <p:cNvCxnSpPr/>
          <p:nvPr/>
        </p:nvCxnSpPr>
        <p:spPr>
          <a:xfrm>
            <a:off x="157891" y="38943730"/>
            <a:ext cx="30193789" cy="0"/>
          </a:xfrm>
          <a:prstGeom prst="line">
            <a:avLst/>
          </a:prstGeom>
          <a:ln w="88900">
            <a:solidFill>
              <a:srgbClr val="4C6220"/>
            </a:solidFill>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019C4379-D4D7-45DF-9174-A692EE5C86E4}"/>
              </a:ext>
            </a:extLst>
          </p:cNvPr>
          <p:cNvSpPr txBox="1"/>
          <p:nvPr/>
        </p:nvSpPr>
        <p:spPr>
          <a:xfrm>
            <a:off x="712429" y="39781298"/>
            <a:ext cx="4077856" cy="1754326"/>
          </a:xfrm>
          <a:prstGeom prst="rect">
            <a:avLst/>
          </a:prstGeom>
          <a:solidFill>
            <a:srgbClr val="4C6220"/>
          </a:solidFill>
        </p:spPr>
        <p:txBody>
          <a:bodyPr wrap="square" rtlCol="0" anchor="ctr" anchorCtr="1">
            <a:spAutoFit/>
          </a:bodyPr>
          <a:lstStyle/>
          <a:p>
            <a:pPr algn="ctr"/>
            <a:r>
              <a:rPr lang="pt-PT" sz="3600">
                <a:solidFill>
                  <a:schemeClr val="bg1"/>
                </a:solidFill>
                <a:latin typeface="Calibri" panose="020F0502020204030204" pitchFamily="34" charset="0"/>
                <a:cs typeface="Times New Roman" panose="02020603050405020304" pitchFamily="18" charset="0"/>
              </a:rPr>
              <a:t>Pedro Fonte </a:t>
            </a:r>
            <a:r>
              <a:rPr lang="pt-PT" sz="3600">
                <a:solidFill>
                  <a:schemeClr val="bg1"/>
                </a:solidFill>
              </a:rPr>
              <a:t> </a:t>
            </a:r>
            <a:r>
              <a:rPr lang="pl-PL" sz="3600" dirty="0">
                <a:solidFill>
                  <a:schemeClr val="bg1"/>
                </a:solidFill>
              </a:rPr>
              <a:t>prfonte@ualg.pt</a:t>
            </a:r>
            <a:endParaRPr lang="pt-PT" sz="3600" dirty="0">
              <a:solidFill>
                <a:schemeClr val="bg1"/>
              </a:solidFill>
            </a:endParaRPr>
          </a:p>
          <a:p>
            <a:pPr algn="ctr"/>
            <a:endParaRPr lang="fr-FR" sz="3600" dirty="0">
              <a:solidFill>
                <a:schemeClr val="bg1"/>
              </a:solidFill>
              <a:latin typeface="Bahnschrift Light" panose="020B0502040204020203" pitchFamily="34" charset="0"/>
            </a:endParaRPr>
          </a:p>
        </p:txBody>
      </p:sp>
      <p:cxnSp>
        <p:nvCxnSpPr>
          <p:cNvPr id="24" name="Conector recto 23">
            <a:extLst>
              <a:ext uri="{FF2B5EF4-FFF2-40B4-BE49-F238E27FC236}">
                <a16:creationId xmlns:a16="http://schemas.microsoft.com/office/drawing/2014/main" id="{7624DEEA-F57E-4146-941B-D029282AEB10}"/>
              </a:ext>
            </a:extLst>
          </p:cNvPr>
          <p:cNvCxnSpPr/>
          <p:nvPr/>
        </p:nvCxnSpPr>
        <p:spPr>
          <a:xfrm>
            <a:off x="5466945" y="38867472"/>
            <a:ext cx="0" cy="3893128"/>
          </a:xfrm>
          <a:prstGeom prst="line">
            <a:avLst/>
          </a:prstGeom>
          <a:ln w="88900">
            <a:solidFill>
              <a:srgbClr val="4C6220"/>
            </a:solidFill>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08AAABD6-3F21-4D7E-A6BB-EC9382568107}"/>
              </a:ext>
            </a:extLst>
          </p:cNvPr>
          <p:cNvSpPr txBox="1"/>
          <p:nvPr/>
        </p:nvSpPr>
        <p:spPr>
          <a:xfrm>
            <a:off x="5845547" y="39169119"/>
            <a:ext cx="3416190" cy="646331"/>
          </a:xfrm>
          <a:prstGeom prst="rect">
            <a:avLst/>
          </a:prstGeom>
          <a:solidFill>
            <a:srgbClr val="4C6220"/>
          </a:solidFill>
        </p:spPr>
        <p:txBody>
          <a:bodyPr wrap="square" rtlCol="0" anchor="ctr" anchorCtr="1">
            <a:spAutoFit/>
          </a:bodyPr>
          <a:lstStyle/>
          <a:p>
            <a:pPr algn="ctr"/>
            <a:r>
              <a:rPr lang="es-ES" sz="3600" dirty="0">
                <a:solidFill>
                  <a:schemeClr val="bg1"/>
                </a:solidFill>
                <a:latin typeface="Bahnschrift Light" panose="020B0502040204020203" pitchFamily="34" charset="0"/>
              </a:rPr>
              <a:t>REFERENCES</a:t>
            </a:r>
            <a:endParaRPr lang="fr-FR" sz="3600" dirty="0">
              <a:solidFill>
                <a:schemeClr val="bg1"/>
              </a:solidFill>
              <a:latin typeface="Bahnschrift Light" panose="020B0502040204020203" pitchFamily="34" charset="0"/>
            </a:endParaRPr>
          </a:p>
        </p:txBody>
      </p:sp>
      <p:cxnSp>
        <p:nvCxnSpPr>
          <p:cNvPr id="26" name="Conector recto 25">
            <a:extLst>
              <a:ext uri="{FF2B5EF4-FFF2-40B4-BE49-F238E27FC236}">
                <a16:creationId xmlns:a16="http://schemas.microsoft.com/office/drawing/2014/main" id="{4856A4A3-0905-4C1B-A4C4-7962F4DFB4EE}"/>
              </a:ext>
            </a:extLst>
          </p:cNvPr>
          <p:cNvCxnSpPr>
            <a:cxnSpLocks/>
          </p:cNvCxnSpPr>
          <p:nvPr/>
        </p:nvCxnSpPr>
        <p:spPr>
          <a:xfrm flipH="1">
            <a:off x="20866965" y="38943730"/>
            <a:ext cx="10231" cy="3816870"/>
          </a:xfrm>
          <a:prstGeom prst="line">
            <a:avLst/>
          </a:prstGeom>
          <a:ln w="88900">
            <a:solidFill>
              <a:srgbClr val="4C6220"/>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6E1DD599-9206-4296-AE78-E3FBA59870AA}"/>
              </a:ext>
            </a:extLst>
          </p:cNvPr>
          <p:cNvCxnSpPr/>
          <p:nvPr/>
        </p:nvCxnSpPr>
        <p:spPr>
          <a:xfrm>
            <a:off x="45789" y="7513456"/>
            <a:ext cx="30193789" cy="0"/>
          </a:xfrm>
          <a:prstGeom prst="line">
            <a:avLst/>
          </a:prstGeom>
          <a:ln w="88900">
            <a:solidFill>
              <a:srgbClr val="4C6220"/>
            </a:solidFill>
          </a:ln>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B2B94780-F501-47F2-A291-0F7CD762D3BB}"/>
              </a:ext>
            </a:extLst>
          </p:cNvPr>
          <p:cNvSpPr txBox="1"/>
          <p:nvPr/>
        </p:nvSpPr>
        <p:spPr>
          <a:xfrm>
            <a:off x="712427" y="4280034"/>
            <a:ext cx="28523686" cy="936667"/>
          </a:xfrm>
          <a:prstGeom prst="rect">
            <a:avLst/>
          </a:prstGeom>
          <a:solidFill>
            <a:srgbClr val="4C6220"/>
          </a:solidFill>
        </p:spPr>
        <p:txBody>
          <a:bodyPr wrap="square" rtlCol="0" anchor="ctr" anchorCtr="1">
            <a:spAutoFit/>
          </a:bodyPr>
          <a:lstStyle/>
          <a:p>
            <a:pPr algn="ctr">
              <a:lnSpc>
                <a:spcPct val="107000"/>
              </a:lnSpc>
              <a:spcAft>
                <a:spcPts val="900"/>
              </a:spcAft>
            </a:pPr>
            <a:r>
              <a:rPr lang="en-GB" sz="5400" b="1" kern="1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QbD optimization of hydrogels loading PLGA nanoparticles for wound healing</a:t>
            </a:r>
            <a:endParaRPr lang="pt-PT" sz="5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CuadroTexto 33">
            <a:extLst>
              <a:ext uri="{FF2B5EF4-FFF2-40B4-BE49-F238E27FC236}">
                <a16:creationId xmlns:a16="http://schemas.microsoft.com/office/drawing/2014/main" id="{0BD74371-B724-4234-BA2C-01DC283FC40E}"/>
              </a:ext>
            </a:extLst>
          </p:cNvPr>
          <p:cNvSpPr txBox="1"/>
          <p:nvPr/>
        </p:nvSpPr>
        <p:spPr>
          <a:xfrm>
            <a:off x="745769" y="5188396"/>
            <a:ext cx="28523687" cy="2355966"/>
          </a:xfrm>
          <a:prstGeom prst="rect">
            <a:avLst/>
          </a:prstGeom>
          <a:solidFill>
            <a:srgbClr val="4C6220"/>
          </a:solidFill>
        </p:spPr>
        <p:txBody>
          <a:bodyPr wrap="square" rtlCol="0" anchor="ctr" anchorCtr="1">
            <a:spAutoFit/>
          </a:bodyPr>
          <a:lstStyle/>
          <a:p>
            <a:pPr>
              <a:lnSpc>
                <a:spcPct val="107000"/>
              </a:lnSpc>
              <a:spcAft>
                <a:spcPts val="900"/>
              </a:spcAft>
            </a:pPr>
            <a:r>
              <a:rPr lang="pt-PT" sz="3200" b="1" kern="1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Ana S. Macedo</a:t>
            </a:r>
            <a:r>
              <a:rPr lang="pt-PT" sz="3200" b="1" kern="140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1</a:t>
            </a:r>
            <a:r>
              <a:rPr lang="pt-PT" sz="3200" b="1" kern="1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pt-PT" sz="3200" kern="1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Inês Duarte</a:t>
            </a:r>
            <a:r>
              <a:rPr lang="pt-PT" sz="3200" kern="140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2</a:t>
            </a:r>
            <a:r>
              <a:rPr lang="pt-PT" sz="3200" kern="1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Salette Reis</a:t>
            </a:r>
            <a:r>
              <a:rPr lang="pt-PT" sz="3200" kern="140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1</a:t>
            </a:r>
            <a:r>
              <a:rPr lang="pt-PT" sz="3200" kern="1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Pedro Fonte</a:t>
            </a:r>
            <a:r>
              <a:rPr lang="pt-PT" sz="3200" kern="140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1,2,3,4</a:t>
            </a:r>
          </a:p>
          <a:p>
            <a:pPr algn="just">
              <a:lnSpc>
                <a:spcPct val="107000"/>
              </a:lnSpc>
              <a:spcAft>
                <a:spcPts val="900"/>
              </a:spcAft>
            </a:pPr>
            <a:r>
              <a:rPr lang="pt-PT" sz="2400" kern="140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r>
              <a:rPr lang="en-GB" sz="2000" baseline="30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a:t>
            </a:r>
            <a:r>
              <a:rPr lang="en-GB"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LAQV, REQUIMTE, Department of Chemical Sciences - Applied Chemistry Lab, Faculty of Pharmacy, University of Porto, </a:t>
            </a:r>
            <a:r>
              <a:rPr lang="en-GB" sz="2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Rua</a:t>
            </a:r>
            <a:r>
              <a:rPr lang="en-GB"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de Jorge </a:t>
            </a:r>
            <a:r>
              <a:rPr lang="en-GB" sz="2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Viterbo</a:t>
            </a:r>
            <a:r>
              <a:rPr lang="en-GB"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Ferreira, 228, 4050-313 Porto, Portugal</a:t>
            </a:r>
            <a:endParaRPr lang="pt-PT"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000" baseline="30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2</a:t>
            </a:r>
            <a:r>
              <a:rPr lang="en-GB"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iBB-Institute for Bioengineering and Biosciences, Department of Bioengineering, Instituto Superior Técnico, </a:t>
            </a:r>
            <a:r>
              <a:rPr lang="en-GB" sz="2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Universidade</a:t>
            </a:r>
            <a:r>
              <a:rPr lang="en-GB"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de </a:t>
            </a:r>
            <a:r>
              <a:rPr lang="en-GB" sz="2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Lisboa</a:t>
            </a:r>
            <a:r>
              <a:rPr lang="en-GB"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1049-001 </a:t>
            </a:r>
            <a:r>
              <a:rPr lang="en-GB" sz="2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Lisboa</a:t>
            </a:r>
            <a:r>
              <a:rPr lang="en-GB"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pt-PT"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3</a:t>
            </a:r>
            <a:r>
              <a:rPr lang="en-US" sz="2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Center for Marine Sciences (CCMAR), University of Algarve, </a:t>
            </a:r>
            <a:r>
              <a:rPr lang="en-US" sz="2000"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Gambelas</a:t>
            </a:r>
            <a:r>
              <a:rPr lang="en-US" sz="2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Campus, 8005-139 Faro, Portugal, </a:t>
            </a:r>
          </a:p>
          <a:p>
            <a:pPr algn="just">
              <a:lnSpc>
                <a:spcPct val="107000"/>
              </a:lnSpc>
              <a:spcAft>
                <a:spcPts val="800"/>
              </a:spcAft>
            </a:pPr>
            <a:r>
              <a:rPr lang="en-US" sz="200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4</a:t>
            </a:r>
            <a:r>
              <a:rPr lang="en-US" sz="2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Department of Chemistry and Pharmacy, Faculty of Sciences and Technology, University of Algarve, </a:t>
            </a:r>
            <a:r>
              <a:rPr lang="en-US" sz="2000"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Gambelas</a:t>
            </a:r>
            <a:r>
              <a:rPr lang="en-US" sz="2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Campus, 8005-139 Faro, Portugal</a:t>
            </a:r>
            <a:endParaRPr lang="pt-PT"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ángulo 9">
            <a:extLst>
              <a:ext uri="{FF2B5EF4-FFF2-40B4-BE49-F238E27FC236}">
                <a16:creationId xmlns:a16="http://schemas.microsoft.com/office/drawing/2014/main" id="{5642DF4C-1BCE-4C59-A12C-497AE095C77E}"/>
              </a:ext>
            </a:extLst>
          </p:cNvPr>
          <p:cNvSpPr/>
          <p:nvPr/>
        </p:nvSpPr>
        <p:spPr>
          <a:xfrm>
            <a:off x="24723" y="0"/>
            <a:ext cx="30193789" cy="4131628"/>
          </a:xfrm>
          <a:prstGeom prst="rect">
            <a:avLst/>
          </a:prstGeom>
          <a:noFill/>
          <a:ln w="88900">
            <a:solidFill>
              <a:srgbClr val="4C62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m 1">
            <a:extLst>
              <a:ext uri="{FF2B5EF4-FFF2-40B4-BE49-F238E27FC236}">
                <a16:creationId xmlns:a16="http://schemas.microsoft.com/office/drawing/2014/main" id="{74247FE0-9037-4C7E-A9AE-3F1F70E41E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2824" y="7655745"/>
            <a:ext cx="2957513" cy="135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m 2">
            <a:extLst>
              <a:ext uri="{FF2B5EF4-FFF2-40B4-BE49-F238E27FC236}">
                <a16:creationId xmlns:a16="http://schemas.microsoft.com/office/drawing/2014/main" id="{447FF775-D544-483A-BFCE-4A66A5454F43}"/>
              </a:ext>
            </a:extLst>
          </p:cNvPr>
          <p:cNvPicPr>
            <a:picLocks noChangeAspect="1"/>
          </p:cNvPicPr>
          <p:nvPr/>
        </p:nvPicPr>
        <p:blipFill>
          <a:blip r:embed="rId6"/>
          <a:stretch>
            <a:fillRect/>
          </a:stretch>
        </p:blipFill>
        <p:spPr>
          <a:xfrm>
            <a:off x="26875653" y="7594851"/>
            <a:ext cx="2857500" cy="1257300"/>
          </a:xfrm>
          <a:prstGeom prst="rect">
            <a:avLst/>
          </a:prstGeom>
        </p:spPr>
      </p:pic>
      <p:pic>
        <p:nvPicPr>
          <p:cNvPr id="4" name="Imagem 3">
            <a:extLst>
              <a:ext uri="{FF2B5EF4-FFF2-40B4-BE49-F238E27FC236}">
                <a16:creationId xmlns:a16="http://schemas.microsoft.com/office/drawing/2014/main" id="{8AACA3F4-FB04-4D65-BAAA-D0D6BA64D5E2}"/>
              </a:ext>
            </a:extLst>
          </p:cNvPr>
          <p:cNvPicPr>
            <a:picLocks noChangeAspect="1"/>
          </p:cNvPicPr>
          <p:nvPr/>
        </p:nvPicPr>
        <p:blipFill>
          <a:blip r:embed="rId7"/>
          <a:stretch>
            <a:fillRect/>
          </a:stretch>
        </p:blipFill>
        <p:spPr>
          <a:xfrm>
            <a:off x="15014555" y="7849153"/>
            <a:ext cx="3374676" cy="1017555"/>
          </a:xfrm>
          <a:prstGeom prst="rect">
            <a:avLst/>
          </a:prstGeom>
        </p:spPr>
      </p:pic>
      <p:pic>
        <p:nvPicPr>
          <p:cNvPr id="6" name="Imagem 5" descr="Uma imagem com relógio&#10;&#10;Descrição gerada automaticamente">
            <a:extLst>
              <a:ext uri="{FF2B5EF4-FFF2-40B4-BE49-F238E27FC236}">
                <a16:creationId xmlns:a16="http://schemas.microsoft.com/office/drawing/2014/main" id="{8E3846DD-E386-4D4D-BA57-1E5AEBB4D7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021761" y="7761244"/>
            <a:ext cx="3933835" cy="1081805"/>
          </a:xfrm>
          <a:prstGeom prst="rect">
            <a:avLst/>
          </a:prstGeom>
        </p:spPr>
      </p:pic>
      <p:pic>
        <p:nvPicPr>
          <p:cNvPr id="7" name="Imagem 6" descr="Uma imagem com relógio&#10;&#10;Descrição gerada automaticamente">
            <a:extLst>
              <a:ext uri="{FF2B5EF4-FFF2-40B4-BE49-F238E27FC236}">
                <a16:creationId xmlns:a16="http://schemas.microsoft.com/office/drawing/2014/main" id="{B35ED31D-ECB7-4ECC-95FE-8989B2C4304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35352" y="7816556"/>
            <a:ext cx="4320302" cy="1147509"/>
          </a:xfrm>
          <a:prstGeom prst="rect">
            <a:avLst/>
          </a:prstGeom>
        </p:spPr>
      </p:pic>
      <p:pic>
        <p:nvPicPr>
          <p:cNvPr id="8" name="Imagem 7">
            <a:extLst>
              <a:ext uri="{FF2B5EF4-FFF2-40B4-BE49-F238E27FC236}">
                <a16:creationId xmlns:a16="http://schemas.microsoft.com/office/drawing/2014/main" id="{5A714D53-0A41-44C6-8054-441394059B9E}"/>
              </a:ext>
            </a:extLst>
          </p:cNvPr>
          <p:cNvPicPr>
            <a:picLocks noChangeAspect="1"/>
          </p:cNvPicPr>
          <p:nvPr/>
        </p:nvPicPr>
        <p:blipFill>
          <a:blip r:embed="rId10"/>
          <a:stretch>
            <a:fillRect/>
          </a:stretch>
        </p:blipFill>
        <p:spPr>
          <a:xfrm>
            <a:off x="924537" y="7692814"/>
            <a:ext cx="1903853" cy="1186107"/>
          </a:xfrm>
          <a:prstGeom prst="rect">
            <a:avLst/>
          </a:prstGeom>
        </p:spPr>
      </p:pic>
      <p:sp>
        <p:nvSpPr>
          <p:cNvPr id="31" name="CaixaDeTexto 30">
            <a:extLst>
              <a:ext uri="{FF2B5EF4-FFF2-40B4-BE49-F238E27FC236}">
                <a16:creationId xmlns:a16="http://schemas.microsoft.com/office/drawing/2014/main" id="{48C48FF0-F9F2-49C0-8980-3BD9399DD849}"/>
              </a:ext>
            </a:extLst>
          </p:cNvPr>
          <p:cNvSpPr txBox="1"/>
          <p:nvPr/>
        </p:nvSpPr>
        <p:spPr>
          <a:xfrm>
            <a:off x="704873" y="9138789"/>
            <a:ext cx="29039769" cy="646331"/>
          </a:xfrm>
          <a:prstGeom prst="rect">
            <a:avLst/>
          </a:prstGeom>
          <a:noFill/>
          <a:ln w="57150">
            <a:solidFill>
              <a:schemeClr val="accent1"/>
            </a:solidFill>
          </a:ln>
        </p:spPr>
        <p:txBody>
          <a:bodyPr wrap="square" rtlCol="0">
            <a:spAutoFit/>
          </a:bodyPr>
          <a:lstStyle/>
          <a:p>
            <a:r>
              <a:rPr lang="pt-PT" sz="3600" dirty="0">
                <a:latin typeface="Arial" panose="020B0604020202020204" pitchFamily="34" charset="0"/>
                <a:cs typeface="Arial" panose="020B0604020202020204" pitchFamily="34" charset="0"/>
              </a:rPr>
              <a:t>I</a:t>
            </a:r>
            <a:r>
              <a:rPr lang="pt-PT" sz="3600" b="1" dirty="0">
                <a:latin typeface="Arial" panose="020B0604020202020204" pitchFamily="34" charset="0"/>
                <a:cs typeface="Arial" panose="020B0604020202020204" pitchFamily="34" charset="0"/>
              </a:rPr>
              <a:t>NTRODUCTION</a:t>
            </a:r>
          </a:p>
        </p:txBody>
      </p:sp>
      <p:sp>
        <p:nvSpPr>
          <p:cNvPr id="32" name="CaixaDeTexto 31">
            <a:extLst>
              <a:ext uri="{FF2B5EF4-FFF2-40B4-BE49-F238E27FC236}">
                <a16:creationId xmlns:a16="http://schemas.microsoft.com/office/drawing/2014/main" id="{5AA36F20-C4D2-48A0-A6DF-6EB6B57BC992}"/>
              </a:ext>
            </a:extLst>
          </p:cNvPr>
          <p:cNvSpPr txBox="1"/>
          <p:nvPr/>
        </p:nvSpPr>
        <p:spPr>
          <a:xfrm>
            <a:off x="646033" y="12119250"/>
            <a:ext cx="28999965" cy="646331"/>
          </a:xfrm>
          <a:prstGeom prst="rect">
            <a:avLst/>
          </a:prstGeom>
          <a:noFill/>
          <a:ln w="57150">
            <a:solidFill>
              <a:srgbClr val="0070C0"/>
            </a:solidFill>
          </a:ln>
        </p:spPr>
        <p:txBody>
          <a:bodyPr wrap="square" rtlCol="0">
            <a:spAutoFit/>
          </a:bodyPr>
          <a:lstStyle/>
          <a:p>
            <a:r>
              <a:rPr lang="pt-PT" sz="3600" b="1" dirty="0">
                <a:latin typeface="Arial" panose="020B0604020202020204" pitchFamily="34" charset="0"/>
                <a:cs typeface="Arial" panose="020B0604020202020204" pitchFamily="34" charset="0"/>
              </a:rPr>
              <a:t>METHODS</a:t>
            </a:r>
          </a:p>
        </p:txBody>
      </p:sp>
      <p:sp>
        <p:nvSpPr>
          <p:cNvPr id="35" name="CaixaDeTexto 34">
            <a:extLst>
              <a:ext uri="{FF2B5EF4-FFF2-40B4-BE49-F238E27FC236}">
                <a16:creationId xmlns:a16="http://schemas.microsoft.com/office/drawing/2014/main" id="{295A4000-167C-4C71-8AD0-E3938DE4D3A6}"/>
              </a:ext>
            </a:extLst>
          </p:cNvPr>
          <p:cNvSpPr txBox="1"/>
          <p:nvPr/>
        </p:nvSpPr>
        <p:spPr>
          <a:xfrm>
            <a:off x="565512" y="13131292"/>
            <a:ext cx="11865032" cy="2677656"/>
          </a:xfrm>
          <a:prstGeom prst="rect">
            <a:avLst/>
          </a:prstGeom>
          <a:noFill/>
        </p:spPr>
        <p:txBody>
          <a:bodyPr wrap="square" rtlCol="0">
            <a:spAutoFit/>
          </a:bodyPr>
          <a:lstStyle/>
          <a:p>
            <a:pPr algn="just"/>
            <a:r>
              <a:rPr lang="en-GB" sz="2400" dirty="0">
                <a:latin typeface="Arial" panose="020B0604020202020204" pitchFamily="34" charset="0"/>
                <a:cs typeface="Arial" panose="020B0604020202020204" pitchFamily="34" charset="0"/>
              </a:rPr>
              <a:t>Nanoparticles were produced by a water-in-oil-in-water double emulsion technique [3]. A Central Composite Design</a:t>
            </a:r>
            <a:r>
              <a:rPr lang="en-GB" sz="2400" baseline="300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was used to define the sample size and formulation composition. A total of 4 factors were studied; sodium alginate, glycerine, calcium chloride, and chitosan concentrations. 16 formulations were generated with 3 central points.  The particle size and polydispersity index (</a:t>
            </a:r>
            <a:r>
              <a:rPr lang="en-GB" sz="2400" dirty="0" err="1">
                <a:latin typeface="Arial" panose="020B0604020202020204" pitchFamily="34" charset="0"/>
                <a:cs typeface="Arial" panose="020B0604020202020204" pitchFamily="34" charset="0"/>
              </a:rPr>
              <a:t>PdI</a:t>
            </a:r>
            <a:r>
              <a:rPr lang="en-GB" sz="2400" dirty="0">
                <a:latin typeface="Arial" panose="020B0604020202020204" pitchFamily="34" charset="0"/>
                <a:cs typeface="Arial" panose="020B0604020202020204" pitchFamily="34" charset="0"/>
              </a:rPr>
              <a:t>) were assessed by Dynamic Light Scattering (DLS) prior </a:t>
            </a:r>
            <a:r>
              <a:rPr lang="en-GB" sz="2400" dirty="0" err="1">
                <a:latin typeface="Arial" panose="020B0604020202020204" pitchFamily="34" charset="0"/>
                <a:cs typeface="Arial" panose="020B0604020202020204" pitchFamily="34" charset="0"/>
              </a:rPr>
              <a:t>gelification</a:t>
            </a:r>
            <a:r>
              <a:rPr lang="en-GB" sz="2400" dirty="0">
                <a:latin typeface="Arial" panose="020B0604020202020204" pitchFamily="34" charset="0"/>
                <a:cs typeface="Arial" panose="020B0604020202020204" pitchFamily="34" charset="0"/>
              </a:rPr>
              <a:t> and rheology was assessed with a rheometer (</a:t>
            </a:r>
            <a:r>
              <a:rPr lang="en-GB" sz="2400" dirty="0" err="1">
                <a:latin typeface="Arial" panose="020B0604020202020204" pitchFamily="34" charset="0"/>
                <a:cs typeface="Arial" panose="020B0604020202020204" pitchFamily="34" charset="0"/>
              </a:rPr>
              <a:t>Rheometrics</a:t>
            </a:r>
            <a:r>
              <a:rPr lang="en-GB" sz="2400" dirty="0">
                <a:latin typeface="Arial" panose="020B0604020202020204" pitchFamily="34" charset="0"/>
                <a:cs typeface="Arial" panose="020B0604020202020204" pitchFamily="34" charset="0"/>
              </a:rPr>
              <a:t>, TA Instruments, USA).</a:t>
            </a:r>
            <a:endParaRPr lang="pt-PT" sz="2400" dirty="0">
              <a:latin typeface="Arial" panose="020B0604020202020204" pitchFamily="34" charset="0"/>
              <a:cs typeface="Arial" panose="020B0604020202020204" pitchFamily="34" charset="0"/>
            </a:endParaRPr>
          </a:p>
        </p:txBody>
      </p:sp>
      <p:grpSp>
        <p:nvGrpSpPr>
          <p:cNvPr id="36" name="Agrupar 6">
            <a:extLst>
              <a:ext uri="{FF2B5EF4-FFF2-40B4-BE49-F238E27FC236}">
                <a16:creationId xmlns:a16="http://schemas.microsoft.com/office/drawing/2014/main" id="{1AECCDDC-27E8-4953-BA43-AEFE58E07B7B}"/>
              </a:ext>
            </a:extLst>
          </p:cNvPr>
          <p:cNvGrpSpPr>
            <a:grpSpLocks/>
          </p:cNvGrpSpPr>
          <p:nvPr/>
        </p:nvGrpSpPr>
        <p:grpSpPr bwMode="auto">
          <a:xfrm>
            <a:off x="13172108" y="12960699"/>
            <a:ext cx="15121921" cy="3170565"/>
            <a:chOff x="940131" y="10440993"/>
            <a:chExt cx="27144488" cy="6137848"/>
          </a:xfrm>
        </p:grpSpPr>
        <p:grpSp>
          <p:nvGrpSpPr>
            <p:cNvPr id="37" name="Agrupar 43">
              <a:extLst>
                <a:ext uri="{FF2B5EF4-FFF2-40B4-BE49-F238E27FC236}">
                  <a16:creationId xmlns:a16="http://schemas.microsoft.com/office/drawing/2014/main" id="{53A73390-EA1D-46F5-830C-11778CF72909}"/>
                </a:ext>
              </a:extLst>
            </p:cNvPr>
            <p:cNvGrpSpPr>
              <a:grpSpLocks/>
            </p:cNvGrpSpPr>
            <p:nvPr/>
          </p:nvGrpSpPr>
          <p:grpSpPr bwMode="auto">
            <a:xfrm>
              <a:off x="1110604" y="11725747"/>
              <a:ext cx="25161647" cy="4083161"/>
              <a:chOff x="141741" y="454319"/>
              <a:chExt cx="12021232" cy="1951865"/>
            </a:xfrm>
          </p:grpSpPr>
          <p:pic>
            <p:nvPicPr>
              <p:cNvPr id="45" name="Picture 2" descr="Image result for solvent evaporation double emulsion technique">
                <a:extLst>
                  <a:ext uri="{FF2B5EF4-FFF2-40B4-BE49-F238E27FC236}">
                    <a16:creationId xmlns:a16="http://schemas.microsoft.com/office/drawing/2014/main" id="{E3B8BAD8-C26B-4461-8B9E-1C6113F15BE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48891" t="11710" r="42715" b="67245"/>
              <a:stretch>
                <a:fillRect/>
              </a:stretch>
            </p:blipFill>
            <p:spPr bwMode="auto">
              <a:xfrm>
                <a:off x="3755543" y="999997"/>
                <a:ext cx="901149" cy="140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 name="Agrupar 45">
                <a:extLst>
                  <a:ext uri="{FF2B5EF4-FFF2-40B4-BE49-F238E27FC236}">
                    <a16:creationId xmlns:a16="http://schemas.microsoft.com/office/drawing/2014/main" id="{F0748533-FD9A-40F9-A418-885215D597C5}"/>
                  </a:ext>
                </a:extLst>
              </p:cNvPr>
              <p:cNvGrpSpPr>
                <a:grpSpLocks/>
              </p:cNvGrpSpPr>
              <p:nvPr/>
            </p:nvGrpSpPr>
            <p:grpSpPr bwMode="auto">
              <a:xfrm>
                <a:off x="5315091" y="519127"/>
                <a:ext cx="1885330" cy="1841636"/>
                <a:chOff x="4513207" y="561514"/>
                <a:chExt cx="1885330" cy="1841636"/>
              </a:xfrm>
            </p:grpSpPr>
            <p:pic>
              <p:nvPicPr>
                <p:cNvPr id="59" name="Picture 2" descr="Image result for solvent evaporation double emulsion technique">
                  <a:extLst>
                    <a:ext uri="{FF2B5EF4-FFF2-40B4-BE49-F238E27FC236}">
                      <a16:creationId xmlns:a16="http://schemas.microsoft.com/office/drawing/2014/main" id="{18993AF3-AFB6-4EB3-BF10-78B5EE4E7A3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48891" t="11710" r="42715" b="67245"/>
                <a:stretch>
                  <a:fillRect/>
                </a:stretch>
              </p:blipFill>
              <p:spPr bwMode="auto">
                <a:xfrm>
                  <a:off x="5497388" y="1042385"/>
                  <a:ext cx="901149" cy="136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2" descr="Image result for solvent evaporation double emulsion technique">
                  <a:extLst>
                    <a:ext uri="{FF2B5EF4-FFF2-40B4-BE49-F238E27FC236}">
                      <a16:creationId xmlns:a16="http://schemas.microsoft.com/office/drawing/2014/main" id="{6B37F3A0-2F2E-46C8-B410-350249D685E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67255" t="4141" r="22786" b="82703"/>
                <a:stretch>
                  <a:fillRect/>
                </a:stretch>
              </p:blipFill>
              <p:spPr bwMode="auto">
                <a:xfrm>
                  <a:off x="4513207" y="561514"/>
                  <a:ext cx="1376895" cy="96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7" name="Picture 2" descr="Image result for solvent evaporation double emulsion technique">
                <a:extLst>
                  <a:ext uri="{FF2B5EF4-FFF2-40B4-BE49-F238E27FC236}">
                    <a16:creationId xmlns:a16="http://schemas.microsoft.com/office/drawing/2014/main" id="{2B506666-2035-43D1-AF51-E77A5F0CFB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72118" t="59766" r="19589" b="19005"/>
              <a:stretch>
                <a:fillRect/>
              </a:stretch>
            </p:blipFill>
            <p:spPr bwMode="auto">
              <a:xfrm>
                <a:off x="8924056" y="989534"/>
                <a:ext cx="890336" cy="137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 name="Agrupar 47">
                <a:extLst>
                  <a:ext uri="{FF2B5EF4-FFF2-40B4-BE49-F238E27FC236}">
                    <a16:creationId xmlns:a16="http://schemas.microsoft.com/office/drawing/2014/main" id="{2C29264F-A45D-4435-AF00-32517F42C628}"/>
                  </a:ext>
                </a:extLst>
              </p:cNvPr>
              <p:cNvGrpSpPr>
                <a:grpSpLocks/>
              </p:cNvGrpSpPr>
              <p:nvPr/>
            </p:nvGrpSpPr>
            <p:grpSpPr bwMode="auto">
              <a:xfrm>
                <a:off x="141741" y="627202"/>
                <a:ext cx="2022140" cy="1766547"/>
                <a:chOff x="4376397" y="669590"/>
                <a:chExt cx="2022140" cy="1766547"/>
              </a:xfrm>
            </p:grpSpPr>
            <p:pic>
              <p:nvPicPr>
                <p:cNvPr id="57" name="Picture 2" descr="Image result for solvent evaporation double emulsion technique">
                  <a:extLst>
                    <a:ext uri="{FF2B5EF4-FFF2-40B4-BE49-F238E27FC236}">
                      <a16:creationId xmlns:a16="http://schemas.microsoft.com/office/drawing/2014/main" id="{32D85ED7-0922-4C8D-AECA-8BE86AE6709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48891" t="11710" r="42715" b="67245"/>
                <a:stretch>
                  <a:fillRect/>
                </a:stretch>
              </p:blipFill>
              <p:spPr bwMode="auto">
                <a:xfrm>
                  <a:off x="5497388" y="1042385"/>
                  <a:ext cx="901149" cy="139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 descr="Image result for solvent evaporation double emulsion technique">
                  <a:extLst>
                    <a:ext uri="{FF2B5EF4-FFF2-40B4-BE49-F238E27FC236}">
                      <a16:creationId xmlns:a16="http://schemas.microsoft.com/office/drawing/2014/main" id="{818D08B1-FFA0-45AF-A07C-6F05F4BAF93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67255" t="4141" r="22786" b="82703"/>
                <a:stretch>
                  <a:fillRect/>
                </a:stretch>
              </p:blipFill>
              <p:spPr bwMode="auto">
                <a:xfrm>
                  <a:off x="4376397" y="669590"/>
                  <a:ext cx="1513105" cy="103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Seta: Para a Direita 48">
                <a:extLst>
                  <a:ext uri="{FF2B5EF4-FFF2-40B4-BE49-F238E27FC236}">
                    <a16:creationId xmlns:a16="http://schemas.microsoft.com/office/drawing/2014/main" id="{4F46CF35-E643-4B54-9EE2-055E1F4F24C4}"/>
                  </a:ext>
                </a:extLst>
              </p:cNvPr>
              <p:cNvSpPr/>
              <p:nvPr/>
            </p:nvSpPr>
            <p:spPr>
              <a:xfrm>
                <a:off x="2280872" y="1373495"/>
                <a:ext cx="1227669" cy="3594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721231">
                  <a:defRPr/>
                </a:pPr>
                <a:endParaRPr lang="pt-PT" sz="2000">
                  <a:latin typeface="Arial" panose="020B0604020202020204" pitchFamily="34" charset="0"/>
                  <a:cs typeface="Arial" panose="020B0604020202020204" pitchFamily="34" charset="0"/>
                </a:endParaRPr>
              </a:p>
            </p:txBody>
          </p:sp>
          <p:sp>
            <p:nvSpPr>
              <p:cNvPr id="50" name="Seta: Para a Direita 49">
                <a:extLst>
                  <a:ext uri="{FF2B5EF4-FFF2-40B4-BE49-F238E27FC236}">
                    <a16:creationId xmlns:a16="http://schemas.microsoft.com/office/drawing/2014/main" id="{E2A833F6-9D04-4905-9F81-AAFA894F7430}"/>
                  </a:ext>
                </a:extLst>
              </p:cNvPr>
              <p:cNvSpPr/>
              <p:nvPr/>
            </p:nvSpPr>
            <p:spPr>
              <a:xfrm>
                <a:off x="4940593" y="1373495"/>
                <a:ext cx="1226289" cy="3594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721231">
                  <a:defRPr/>
                </a:pPr>
                <a:endParaRPr lang="pt-PT" sz="2000">
                  <a:latin typeface="Arial" panose="020B0604020202020204" pitchFamily="34" charset="0"/>
                  <a:cs typeface="Arial" panose="020B0604020202020204" pitchFamily="34" charset="0"/>
                </a:endParaRPr>
              </a:p>
            </p:txBody>
          </p:sp>
          <p:sp>
            <p:nvSpPr>
              <p:cNvPr id="51" name="Seta: Para a Direita 50">
                <a:extLst>
                  <a:ext uri="{FF2B5EF4-FFF2-40B4-BE49-F238E27FC236}">
                    <a16:creationId xmlns:a16="http://schemas.microsoft.com/office/drawing/2014/main" id="{9A06E9EE-C822-4219-A463-4DF42C143D9C}"/>
                  </a:ext>
                </a:extLst>
              </p:cNvPr>
              <p:cNvSpPr/>
              <p:nvPr/>
            </p:nvSpPr>
            <p:spPr>
              <a:xfrm>
                <a:off x="7449789" y="1373495"/>
                <a:ext cx="1226289" cy="3594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721231">
                  <a:defRPr/>
                </a:pPr>
                <a:endParaRPr lang="pt-PT" sz="2000">
                  <a:latin typeface="Arial" panose="020B0604020202020204" pitchFamily="34" charset="0"/>
                  <a:cs typeface="Arial" panose="020B0604020202020204" pitchFamily="34" charset="0"/>
                </a:endParaRPr>
              </a:p>
            </p:txBody>
          </p:sp>
          <p:sp>
            <p:nvSpPr>
              <p:cNvPr id="52" name="CaixaDeTexto 51">
                <a:extLst>
                  <a:ext uri="{FF2B5EF4-FFF2-40B4-BE49-F238E27FC236}">
                    <a16:creationId xmlns:a16="http://schemas.microsoft.com/office/drawing/2014/main" id="{2860A149-B874-4429-AEEE-24E7239CF0A8}"/>
                  </a:ext>
                </a:extLst>
              </p:cNvPr>
              <p:cNvSpPr txBox="1">
                <a:spLocks noChangeArrowheads="1"/>
              </p:cNvSpPr>
              <p:nvPr/>
            </p:nvSpPr>
            <p:spPr bwMode="auto">
              <a:xfrm>
                <a:off x="9535957" y="472319"/>
                <a:ext cx="1804405" cy="43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PT" altLang="pt-PT" sz="2000">
                    <a:latin typeface="Arial" panose="020B0604020202020204" pitchFamily="34" charset="0"/>
                    <a:cs typeface="Arial" panose="020B0604020202020204" pitchFamily="34" charset="0"/>
                  </a:rPr>
                  <a:t>Magnetic Stirring</a:t>
                </a:r>
              </a:p>
            </p:txBody>
          </p:sp>
          <p:sp>
            <p:nvSpPr>
              <p:cNvPr id="53" name="CaixaDeTexto 52">
                <a:extLst>
                  <a:ext uri="{FF2B5EF4-FFF2-40B4-BE49-F238E27FC236}">
                    <a16:creationId xmlns:a16="http://schemas.microsoft.com/office/drawing/2014/main" id="{D6991199-7C9D-48A6-8B1E-3675488349ED}"/>
                  </a:ext>
                </a:extLst>
              </p:cNvPr>
              <p:cNvSpPr txBox="1">
                <a:spLocks noChangeArrowheads="1"/>
              </p:cNvSpPr>
              <p:nvPr/>
            </p:nvSpPr>
            <p:spPr bwMode="auto">
              <a:xfrm>
                <a:off x="1784320" y="454319"/>
                <a:ext cx="2296071" cy="77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PT" altLang="pt-PT" sz="2000" dirty="0" err="1">
                    <a:latin typeface="Arial" panose="020B0604020202020204" pitchFamily="34" charset="0"/>
                    <a:cs typeface="Arial" panose="020B0604020202020204" pitchFamily="34" charset="0"/>
                  </a:rPr>
                  <a:t>Sonication</a:t>
                </a:r>
                <a:r>
                  <a:rPr lang="pt-PT" altLang="pt-PT" sz="2000" dirty="0">
                    <a:latin typeface="Arial" panose="020B0604020202020204" pitchFamily="34" charset="0"/>
                    <a:cs typeface="Arial" panose="020B0604020202020204" pitchFamily="34" charset="0"/>
                  </a:rPr>
                  <a:t> 30 </a:t>
                </a:r>
                <a:r>
                  <a:rPr lang="pt-PT" altLang="pt-PT" sz="2000" dirty="0" err="1">
                    <a:latin typeface="Arial" panose="020B0604020202020204" pitchFamily="34" charset="0"/>
                    <a:cs typeface="Arial" panose="020B0604020202020204" pitchFamily="34" charset="0"/>
                  </a:rPr>
                  <a:t>seconds</a:t>
                </a:r>
                <a:endParaRPr lang="pt-PT" altLang="pt-PT" sz="2000" dirty="0">
                  <a:latin typeface="Arial" panose="020B0604020202020204" pitchFamily="34" charset="0"/>
                  <a:cs typeface="Arial" panose="020B0604020202020204" pitchFamily="34" charset="0"/>
                </a:endParaRPr>
              </a:p>
            </p:txBody>
          </p:sp>
          <p:sp>
            <p:nvSpPr>
              <p:cNvPr id="54" name="CaixaDeTexto 53">
                <a:extLst>
                  <a:ext uri="{FF2B5EF4-FFF2-40B4-BE49-F238E27FC236}">
                    <a16:creationId xmlns:a16="http://schemas.microsoft.com/office/drawing/2014/main" id="{635E4CE6-80CD-48F4-B90F-A08D7853FAB9}"/>
                  </a:ext>
                </a:extLst>
              </p:cNvPr>
              <p:cNvSpPr txBox="1">
                <a:spLocks noChangeArrowheads="1"/>
              </p:cNvSpPr>
              <p:nvPr/>
            </p:nvSpPr>
            <p:spPr bwMode="auto">
              <a:xfrm>
                <a:off x="6911397" y="480925"/>
                <a:ext cx="2060432" cy="77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PT" altLang="pt-PT" sz="2000">
                    <a:latin typeface="Arial" panose="020B0604020202020204" pitchFamily="34" charset="0"/>
                    <a:cs typeface="Arial" panose="020B0604020202020204" pitchFamily="34" charset="0"/>
                  </a:rPr>
                  <a:t>Sonication 30 seconds</a:t>
                </a:r>
              </a:p>
            </p:txBody>
          </p:sp>
          <p:pic>
            <p:nvPicPr>
              <p:cNvPr id="55" name="Picture 2" descr="Image result for solvent evaporation double emulsion technique">
                <a:extLst>
                  <a:ext uri="{FF2B5EF4-FFF2-40B4-BE49-F238E27FC236}">
                    <a16:creationId xmlns:a16="http://schemas.microsoft.com/office/drawing/2014/main" id="{7318E47D-7658-448C-B7C2-3BEE3101D4B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22913" t="54247" r="67448" b="28133"/>
              <a:stretch>
                <a:fillRect/>
              </a:stretch>
            </p:blipFill>
            <p:spPr bwMode="auto">
              <a:xfrm>
                <a:off x="11128257" y="899217"/>
                <a:ext cx="1034716" cy="119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Seta: Para a Direita 55">
                <a:extLst>
                  <a:ext uri="{FF2B5EF4-FFF2-40B4-BE49-F238E27FC236}">
                    <a16:creationId xmlns:a16="http://schemas.microsoft.com/office/drawing/2014/main" id="{4512B079-5176-4C2D-B7D9-CA5C42A181D2}"/>
                  </a:ext>
                </a:extLst>
              </p:cNvPr>
              <p:cNvSpPr/>
              <p:nvPr/>
            </p:nvSpPr>
            <p:spPr>
              <a:xfrm>
                <a:off x="9858176" y="1373495"/>
                <a:ext cx="1226289" cy="3594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721231">
                  <a:defRPr/>
                </a:pPr>
                <a:endParaRPr lang="pt-PT" sz="2000">
                  <a:latin typeface="Arial" panose="020B0604020202020204" pitchFamily="34" charset="0"/>
                  <a:cs typeface="Arial" panose="020B0604020202020204" pitchFamily="34" charset="0"/>
                </a:endParaRPr>
              </a:p>
            </p:txBody>
          </p:sp>
        </p:grpSp>
        <p:sp>
          <p:nvSpPr>
            <p:cNvPr id="38" name="CaixaDeTexto 1">
              <a:extLst>
                <a:ext uri="{FF2B5EF4-FFF2-40B4-BE49-F238E27FC236}">
                  <a16:creationId xmlns:a16="http://schemas.microsoft.com/office/drawing/2014/main" id="{6230696C-F733-4256-B630-888520E7C084}"/>
                </a:ext>
              </a:extLst>
            </p:cNvPr>
            <p:cNvSpPr txBox="1">
              <a:spLocks noChangeArrowheads="1"/>
            </p:cNvSpPr>
            <p:nvPr/>
          </p:nvSpPr>
          <p:spPr bwMode="auto">
            <a:xfrm>
              <a:off x="1329370" y="15548024"/>
              <a:ext cx="6384924" cy="92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PT" altLang="pt-PT" sz="2000" dirty="0" err="1">
                  <a:latin typeface="Arial" panose="020B0604020202020204" pitchFamily="34" charset="0"/>
                  <a:cs typeface="Arial" panose="020B0604020202020204" pitchFamily="34" charset="0"/>
                </a:rPr>
                <a:t>Dichloromethane</a:t>
              </a:r>
              <a:r>
                <a:rPr lang="pt-PT" altLang="pt-PT" sz="2000" dirty="0">
                  <a:latin typeface="Arial" panose="020B0604020202020204" pitchFamily="34" charset="0"/>
                  <a:cs typeface="Arial" panose="020B0604020202020204" pitchFamily="34" charset="0"/>
                </a:rPr>
                <a:t> + PLGA</a:t>
              </a:r>
            </a:p>
          </p:txBody>
        </p:sp>
        <p:sp>
          <p:nvSpPr>
            <p:cNvPr id="39" name="CaixaDeTexto 3">
              <a:extLst>
                <a:ext uri="{FF2B5EF4-FFF2-40B4-BE49-F238E27FC236}">
                  <a16:creationId xmlns:a16="http://schemas.microsoft.com/office/drawing/2014/main" id="{8B5337EB-FB69-4978-A388-81EDBACFE894}"/>
                </a:ext>
              </a:extLst>
            </p:cNvPr>
            <p:cNvSpPr txBox="1">
              <a:spLocks noChangeArrowheads="1"/>
            </p:cNvSpPr>
            <p:nvPr/>
          </p:nvSpPr>
          <p:spPr bwMode="auto">
            <a:xfrm>
              <a:off x="940131" y="10757844"/>
              <a:ext cx="5525454" cy="92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PT" altLang="pt-PT" sz="2000" dirty="0" err="1">
                  <a:latin typeface="Arial" panose="020B0604020202020204" pitchFamily="34" charset="0"/>
                  <a:cs typeface="Arial" panose="020B0604020202020204" pitchFamily="34" charset="0"/>
                </a:rPr>
                <a:t>Drug</a:t>
              </a:r>
              <a:r>
                <a:rPr lang="pt-PT" altLang="pt-PT" sz="2000" dirty="0">
                  <a:latin typeface="Arial" panose="020B0604020202020204" pitchFamily="34" charset="0"/>
                  <a:cs typeface="Arial" panose="020B0604020202020204" pitchFamily="34" charset="0"/>
                </a:rPr>
                <a:t> </a:t>
              </a:r>
              <a:r>
                <a:rPr lang="pt-PT" altLang="pt-PT" sz="2000" dirty="0" err="1">
                  <a:latin typeface="Arial" panose="020B0604020202020204" pitchFamily="34" charset="0"/>
                  <a:cs typeface="Arial" panose="020B0604020202020204" pitchFamily="34" charset="0"/>
                </a:rPr>
                <a:t>solution</a:t>
              </a:r>
              <a:endParaRPr lang="pt-PT" altLang="pt-PT" sz="2000" dirty="0">
                <a:latin typeface="Arial" panose="020B0604020202020204" pitchFamily="34" charset="0"/>
                <a:cs typeface="Arial" panose="020B0604020202020204" pitchFamily="34" charset="0"/>
              </a:endParaRPr>
            </a:p>
          </p:txBody>
        </p:sp>
        <p:sp>
          <p:nvSpPr>
            <p:cNvPr id="40" name="CaixaDeTexto 4">
              <a:extLst>
                <a:ext uri="{FF2B5EF4-FFF2-40B4-BE49-F238E27FC236}">
                  <a16:creationId xmlns:a16="http://schemas.microsoft.com/office/drawing/2014/main" id="{D0FAEE06-799E-484D-945B-457066AE0F5D}"/>
                </a:ext>
              </a:extLst>
            </p:cNvPr>
            <p:cNvSpPr txBox="1">
              <a:spLocks noChangeArrowheads="1"/>
            </p:cNvSpPr>
            <p:nvPr/>
          </p:nvSpPr>
          <p:spPr bwMode="auto">
            <a:xfrm>
              <a:off x="8628206" y="15493512"/>
              <a:ext cx="4312691" cy="92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PT" altLang="pt-PT" sz="2000" dirty="0">
                  <a:latin typeface="Arial" panose="020B0604020202020204" pitchFamily="34" charset="0"/>
                  <a:cs typeface="Arial" panose="020B0604020202020204" pitchFamily="34" charset="0"/>
                </a:rPr>
                <a:t>W/O </a:t>
              </a:r>
              <a:r>
                <a:rPr lang="pt-PT" altLang="pt-PT" sz="2000" dirty="0" err="1">
                  <a:latin typeface="Arial" panose="020B0604020202020204" pitchFamily="34" charset="0"/>
                  <a:cs typeface="Arial" panose="020B0604020202020204" pitchFamily="34" charset="0"/>
                </a:rPr>
                <a:t>emulsion</a:t>
              </a:r>
              <a:endParaRPr lang="pt-PT" altLang="pt-PT" sz="2000" dirty="0">
                <a:latin typeface="Arial" panose="020B0604020202020204" pitchFamily="34" charset="0"/>
                <a:cs typeface="Arial" panose="020B0604020202020204" pitchFamily="34" charset="0"/>
              </a:endParaRPr>
            </a:p>
          </p:txBody>
        </p:sp>
        <p:sp>
          <p:nvSpPr>
            <p:cNvPr id="41" name="CaixaDeTexto 63">
              <a:extLst>
                <a:ext uri="{FF2B5EF4-FFF2-40B4-BE49-F238E27FC236}">
                  <a16:creationId xmlns:a16="http://schemas.microsoft.com/office/drawing/2014/main" id="{971EC5B1-C118-40D7-8650-4A7233EDE79B}"/>
                </a:ext>
              </a:extLst>
            </p:cNvPr>
            <p:cNvSpPr txBox="1">
              <a:spLocks noChangeArrowheads="1"/>
            </p:cNvSpPr>
            <p:nvPr/>
          </p:nvSpPr>
          <p:spPr bwMode="auto">
            <a:xfrm>
              <a:off x="12438456" y="10440993"/>
              <a:ext cx="6830707" cy="92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PT" altLang="pt-PT" sz="2000" dirty="0">
                  <a:latin typeface="Arial" panose="020B0604020202020204" pitchFamily="34" charset="0"/>
                  <a:cs typeface="Arial" panose="020B0604020202020204" pitchFamily="34" charset="0"/>
                </a:rPr>
                <a:t>W/O </a:t>
              </a:r>
              <a:r>
                <a:rPr lang="pt-PT" altLang="pt-PT" sz="2000" dirty="0" err="1">
                  <a:latin typeface="Arial" panose="020B0604020202020204" pitchFamily="34" charset="0"/>
                  <a:cs typeface="Arial" panose="020B0604020202020204" pitchFamily="34" charset="0"/>
                </a:rPr>
                <a:t>emulsion</a:t>
              </a:r>
              <a:endParaRPr lang="pt-PT" altLang="pt-PT" sz="2000" dirty="0">
                <a:latin typeface="Arial" panose="020B0604020202020204" pitchFamily="34" charset="0"/>
                <a:cs typeface="Arial" panose="020B0604020202020204" pitchFamily="34" charset="0"/>
              </a:endParaRPr>
            </a:p>
          </p:txBody>
        </p:sp>
        <p:sp>
          <p:nvSpPr>
            <p:cNvPr id="42" name="CaixaDeTexto 5">
              <a:extLst>
                <a:ext uri="{FF2B5EF4-FFF2-40B4-BE49-F238E27FC236}">
                  <a16:creationId xmlns:a16="http://schemas.microsoft.com/office/drawing/2014/main" id="{658CCD52-7182-4937-B66B-34546C46F525}"/>
                </a:ext>
              </a:extLst>
            </p:cNvPr>
            <p:cNvSpPr txBox="1">
              <a:spLocks noChangeArrowheads="1"/>
            </p:cNvSpPr>
            <p:nvPr/>
          </p:nvSpPr>
          <p:spPr bwMode="auto">
            <a:xfrm>
              <a:off x="12599667" y="15599915"/>
              <a:ext cx="4663611" cy="92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PT" altLang="pt-PT" sz="2000" dirty="0">
                  <a:latin typeface="Arial" panose="020B0604020202020204" pitchFamily="34" charset="0"/>
                  <a:cs typeface="Arial" panose="020B0604020202020204" pitchFamily="34" charset="0"/>
                </a:rPr>
                <a:t> 2% PVA</a:t>
              </a:r>
            </a:p>
          </p:txBody>
        </p:sp>
        <p:sp>
          <p:nvSpPr>
            <p:cNvPr id="43" name="CaixaDeTexto 65">
              <a:extLst>
                <a:ext uri="{FF2B5EF4-FFF2-40B4-BE49-F238E27FC236}">
                  <a16:creationId xmlns:a16="http://schemas.microsoft.com/office/drawing/2014/main" id="{0E576DD8-0115-48D5-9D79-25D52A7239DD}"/>
                </a:ext>
              </a:extLst>
            </p:cNvPr>
            <p:cNvSpPr txBox="1">
              <a:spLocks noChangeArrowheads="1"/>
            </p:cNvSpPr>
            <p:nvPr/>
          </p:nvSpPr>
          <p:spPr bwMode="auto">
            <a:xfrm>
              <a:off x="18755019" y="15658820"/>
              <a:ext cx="4312691" cy="92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PT" altLang="pt-PT" sz="2000" dirty="0">
                  <a:latin typeface="Arial" panose="020B0604020202020204" pitchFamily="34" charset="0"/>
                  <a:cs typeface="Arial" panose="020B0604020202020204" pitchFamily="34" charset="0"/>
                </a:rPr>
                <a:t>W/O/W </a:t>
              </a:r>
              <a:r>
                <a:rPr lang="pt-PT" altLang="pt-PT" sz="2000" dirty="0" err="1">
                  <a:latin typeface="Arial" panose="020B0604020202020204" pitchFamily="34" charset="0"/>
                  <a:cs typeface="Arial" panose="020B0604020202020204" pitchFamily="34" charset="0"/>
                </a:rPr>
                <a:t>emulsion</a:t>
              </a:r>
              <a:endParaRPr lang="pt-PT" altLang="pt-PT" sz="2000" dirty="0">
                <a:latin typeface="Arial" panose="020B0604020202020204" pitchFamily="34" charset="0"/>
                <a:cs typeface="Arial" panose="020B0604020202020204" pitchFamily="34" charset="0"/>
              </a:endParaRPr>
            </a:p>
          </p:txBody>
        </p:sp>
        <p:sp>
          <p:nvSpPr>
            <p:cNvPr id="44" name="CaixaDeTexto 66">
              <a:extLst>
                <a:ext uri="{FF2B5EF4-FFF2-40B4-BE49-F238E27FC236}">
                  <a16:creationId xmlns:a16="http://schemas.microsoft.com/office/drawing/2014/main" id="{63ABAB35-AF5D-469C-AE90-5E37794E3599}"/>
                </a:ext>
              </a:extLst>
            </p:cNvPr>
            <p:cNvSpPr txBox="1">
              <a:spLocks noChangeArrowheads="1"/>
            </p:cNvSpPr>
            <p:nvPr/>
          </p:nvSpPr>
          <p:spPr bwMode="auto">
            <a:xfrm>
              <a:off x="23412786" y="15274177"/>
              <a:ext cx="4671833" cy="92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PT" altLang="pt-PT" sz="2000">
                  <a:latin typeface="Arial" panose="020B0604020202020204" pitchFamily="34" charset="0"/>
                  <a:cs typeface="Arial" panose="020B0604020202020204" pitchFamily="34" charset="0"/>
                </a:rPr>
                <a:t>PLGA nanoparticles</a:t>
              </a:r>
            </a:p>
          </p:txBody>
        </p:sp>
      </p:grpSp>
      <p:sp>
        <p:nvSpPr>
          <p:cNvPr id="61" name="CaixaDeTexto 47">
            <a:extLst>
              <a:ext uri="{FF2B5EF4-FFF2-40B4-BE49-F238E27FC236}">
                <a16:creationId xmlns:a16="http://schemas.microsoft.com/office/drawing/2014/main" id="{BF7BC2C4-D9D5-46E0-9190-12A924D2A34F}"/>
              </a:ext>
            </a:extLst>
          </p:cNvPr>
          <p:cNvSpPr txBox="1">
            <a:spLocks noChangeArrowheads="1"/>
          </p:cNvSpPr>
          <p:nvPr/>
        </p:nvSpPr>
        <p:spPr bwMode="auto">
          <a:xfrm>
            <a:off x="14338217" y="16159101"/>
            <a:ext cx="158163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GB" altLang="pt-PT" sz="2400" dirty="0">
                <a:latin typeface="Arial" panose="020B0604020202020204" pitchFamily="34" charset="0"/>
              </a:rPr>
              <a:t>Figure 1 – Schematic diagram of  the protocol used to produce  PLGA nanoparticles.</a:t>
            </a:r>
          </a:p>
        </p:txBody>
      </p:sp>
      <p:sp>
        <p:nvSpPr>
          <p:cNvPr id="62" name="CaixaDeTexto 61">
            <a:extLst>
              <a:ext uri="{FF2B5EF4-FFF2-40B4-BE49-F238E27FC236}">
                <a16:creationId xmlns:a16="http://schemas.microsoft.com/office/drawing/2014/main" id="{3DC4B48B-06C0-4928-AAB6-99BA72D162F6}"/>
              </a:ext>
            </a:extLst>
          </p:cNvPr>
          <p:cNvSpPr txBox="1"/>
          <p:nvPr/>
        </p:nvSpPr>
        <p:spPr>
          <a:xfrm>
            <a:off x="532884" y="16604310"/>
            <a:ext cx="29113114" cy="646331"/>
          </a:xfrm>
          <a:prstGeom prst="rect">
            <a:avLst/>
          </a:prstGeom>
          <a:noFill/>
          <a:ln w="57150">
            <a:solidFill>
              <a:srgbClr val="0070C0"/>
            </a:solidFill>
          </a:ln>
        </p:spPr>
        <p:txBody>
          <a:bodyPr wrap="square" rtlCol="0">
            <a:spAutoFit/>
          </a:bodyPr>
          <a:lstStyle/>
          <a:p>
            <a:r>
              <a:rPr lang="pt-PT" sz="3600" b="1" dirty="0">
                <a:latin typeface="Arial" panose="020B0604020202020204" pitchFamily="34" charset="0"/>
                <a:cs typeface="Arial" panose="020B0604020202020204" pitchFamily="34" charset="0"/>
              </a:rPr>
              <a:t>RESULTS AND DISCUSSION</a:t>
            </a:r>
          </a:p>
        </p:txBody>
      </p:sp>
      <p:grpSp>
        <p:nvGrpSpPr>
          <p:cNvPr id="63" name="Agrupar 62">
            <a:extLst>
              <a:ext uri="{FF2B5EF4-FFF2-40B4-BE49-F238E27FC236}">
                <a16:creationId xmlns:a16="http://schemas.microsoft.com/office/drawing/2014/main" id="{A86B03FC-5420-461A-B127-0FFC9CD21FA7}"/>
              </a:ext>
            </a:extLst>
          </p:cNvPr>
          <p:cNvGrpSpPr/>
          <p:nvPr/>
        </p:nvGrpSpPr>
        <p:grpSpPr>
          <a:xfrm>
            <a:off x="619761" y="17679244"/>
            <a:ext cx="7104192" cy="15029169"/>
            <a:chOff x="-41756" y="12317794"/>
            <a:chExt cx="6898397" cy="14597919"/>
          </a:xfrm>
        </p:grpSpPr>
        <p:pic>
          <p:nvPicPr>
            <p:cNvPr id="64" name="Imagem 63">
              <a:extLst>
                <a:ext uri="{FF2B5EF4-FFF2-40B4-BE49-F238E27FC236}">
                  <a16:creationId xmlns:a16="http://schemas.microsoft.com/office/drawing/2014/main" id="{3FF857F7-D96A-40ED-B494-AF25169AC1D6}"/>
                </a:ext>
              </a:extLst>
            </p:cNvPr>
            <p:cNvPicPr>
              <a:picLocks noChangeAspect="1"/>
            </p:cNvPicPr>
            <p:nvPr/>
          </p:nvPicPr>
          <p:blipFill>
            <a:blip r:embed="rId13"/>
            <a:stretch>
              <a:fillRect/>
            </a:stretch>
          </p:blipFill>
          <p:spPr>
            <a:xfrm>
              <a:off x="-41756" y="12942728"/>
              <a:ext cx="6519542" cy="4988791"/>
            </a:xfrm>
            <a:prstGeom prst="rect">
              <a:avLst/>
            </a:prstGeom>
          </p:spPr>
        </p:pic>
        <p:pic>
          <p:nvPicPr>
            <p:cNvPr id="65" name="Imagem 64">
              <a:extLst>
                <a:ext uri="{FF2B5EF4-FFF2-40B4-BE49-F238E27FC236}">
                  <a16:creationId xmlns:a16="http://schemas.microsoft.com/office/drawing/2014/main" id="{D84216F2-782C-4B0E-9B7D-D54203F2904E}"/>
                </a:ext>
              </a:extLst>
            </p:cNvPr>
            <p:cNvPicPr>
              <a:picLocks noChangeAspect="1"/>
            </p:cNvPicPr>
            <p:nvPr/>
          </p:nvPicPr>
          <p:blipFill>
            <a:blip r:embed="rId14"/>
            <a:stretch>
              <a:fillRect/>
            </a:stretch>
          </p:blipFill>
          <p:spPr>
            <a:xfrm>
              <a:off x="-31261" y="18657578"/>
              <a:ext cx="6887902" cy="5270660"/>
            </a:xfrm>
            <a:prstGeom prst="rect">
              <a:avLst/>
            </a:prstGeom>
          </p:spPr>
        </p:pic>
        <p:sp>
          <p:nvSpPr>
            <p:cNvPr id="66" name="CaixaDeTexto 65">
              <a:extLst>
                <a:ext uri="{FF2B5EF4-FFF2-40B4-BE49-F238E27FC236}">
                  <a16:creationId xmlns:a16="http://schemas.microsoft.com/office/drawing/2014/main" id="{B359EAB2-66D1-479E-9DA7-8B064F34A781}"/>
                </a:ext>
              </a:extLst>
            </p:cNvPr>
            <p:cNvSpPr txBox="1"/>
            <p:nvPr/>
          </p:nvSpPr>
          <p:spPr>
            <a:xfrm>
              <a:off x="295197" y="25032359"/>
              <a:ext cx="6090976" cy="1883354"/>
            </a:xfrm>
            <a:prstGeom prst="rect">
              <a:avLst/>
            </a:prstGeom>
            <a:noFill/>
          </p:spPr>
          <p:txBody>
            <a:bodyPr wrap="square" rtlCol="0">
              <a:spAutoFit/>
            </a:bodyPr>
            <a:lstStyle/>
            <a:p>
              <a:pPr algn="just"/>
              <a:r>
                <a:rPr lang="en-GB" sz="2400" dirty="0">
                  <a:latin typeface="Arial" panose="020B0604020202020204" pitchFamily="34" charset="0"/>
                  <a:cs typeface="Arial" panose="020B0604020202020204" pitchFamily="34" charset="0"/>
                </a:rPr>
                <a:t>Figure 2 -  (A) Nanoparticles size (nm) and </a:t>
              </a:r>
              <a:r>
                <a:rPr lang="en-GB" sz="2400" dirty="0" err="1">
                  <a:latin typeface="Arial" panose="020B0604020202020204" pitchFamily="34" charset="0"/>
                  <a:cs typeface="Arial" panose="020B0604020202020204" pitchFamily="34" charset="0"/>
                </a:rPr>
                <a:t>polidispersity</a:t>
              </a:r>
              <a:r>
                <a:rPr lang="en-GB" sz="2400" dirty="0">
                  <a:latin typeface="Arial" panose="020B0604020202020204" pitchFamily="34" charset="0"/>
                  <a:cs typeface="Arial" panose="020B0604020202020204" pitchFamily="34" charset="0"/>
                </a:rPr>
                <a:t> index (</a:t>
              </a:r>
              <a:r>
                <a:rPr lang="en-GB" sz="2400" dirty="0" err="1">
                  <a:latin typeface="Arial" panose="020B0604020202020204" pitchFamily="34" charset="0"/>
                  <a:cs typeface="Arial" panose="020B0604020202020204" pitchFamily="34" charset="0"/>
                </a:rPr>
                <a:t>PdI</a:t>
              </a:r>
              <a:r>
                <a:rPr lang="en-GB" sz="2400" dirty="0">
                  <a:latin typeface="Arial" panose="020B0604020202020204" pitchFamily="34" charset="0"/>
                  <a:cs typeface="Arial" panose="020B0604020202020204" pitchFamily="34" charset="0"/>
                </a:rPr>
                <a:t>) and (B) zeta potential values (mV) for nanoparticles without coating and coated with chitosan in a concentration range between 0,08%-0,92%.</a:t>
              </a:r>
            </a:p>
          </p:txBody>
        </p:sp>
        <p:sp>
          <p:nvSpPr>
            <p:cNvPr id="67" name="CaixaDeTexto 66">
              <a:extLst>
                <a:ext uri="{FF2B5EF4-FFF2-40B4-BE49-F238E27FC236}">
                  <a16:creationId xmlns:a16="http://schemas.microsoft.com/office/drawing/2014/main" id="{6DDA9A20-536F-4010-850B-2E8A9C14D2D8}"/>
                </a:ext>
              </a:extLst>
            </p:cNvPr>
            <p:cNvSpPr txBox="1"/>
            <p:nvPr/>
          </p:nvSpPr>
          <p:spPr>
            <a:xfrm>
              <a:off x="654299" y="12317794"/>
              <a:ext cx="558610" cy="400110"/>
            </a:xfrm>
            <a:prstGeom prst="rect">
              <a:avLst/>
            </a:prstGeom>
            <a:noFill/>
          </p:spPr>
          <p:txBody>
            <a:bodyPr wrap="square" rtlCol="0">
              <a:spAutoFit/>
            </a:bodyPr>
            <a:lstStyle/>
            <a:p>
              <a:r>
                <a:rPr lang="pt-PT" sz="2000" b="1" dirty="0">
                  <a:latin typeface="Arial" panose="020B0604020202020204" pitchFamily="34" charset="0"/>
                  <a:cs typeface="Arial" panose="020B0604020202020204" pitchFamily="34" charset="0"/>
                </a:rPr>
                <a:t>A</a:t>
              </a:r>
            </a:p>
          </p:txBody>
        </p:sp>
        <p:sp>
          <p:nvSpPr>
            <p:cNvPr id="68" name="CaixaDeTexto 67">
              <a:extLst>
                <a:ext uri="{FF2B5EF4-FFF2-40B4-BE49-F238E27FC236}">
                  <a16:creationId xmlns:a16="http://schemas.microsoft.com/office/drawing/2014/main" id="{2A0098E0-EFF2-4420-ADCF-4E7B3D01C4FF}"/>
                </a:ext>
              </a:extLst>
            </p:cNvPr>
            <p:cNvSpPr txBox="1"/>
            <p:nvPr/>
          </p:nvSpPr>
          <p:spPr>
            <a:xfrm>
              <a:off x="485075" y="18359669"/>
              <a:ext cx="558610" cy="400110"/>
            </a:xfrm>
            <a:prstGeom prst="rect">
              <a:avLst/>
            </a:prstGeom>
            <a:noFill/>
          </p:spPr>
          <p:txBody>
            <a:bodyPr wrap="square" rtlCol="0">
              <a:spAutoFit/>
            </a:bodyPr>
            <a:lstStyle/>
            <a:p>
              <a:r>
                <a:rPr lang="pt-PT" sz="2000" b="1" dirty="0">
                  <a:latin typeface="Arial" panose="020B0604020202020204" pitchFamily="34" charset="0"/>
                  <a:cs typeface="Arial" panose="020B0604020202020204" pitchFamily="34" charset="0"/>
                </a:rPr>
                <a:t>B</a:t>
              </a:r>
            </a:p>
          </p:txBody>
        </p:sp>
      </p:grpSp>
      <p:grpSp>
        <p:nvGrpSpPr>
          <p:cNvPr id="69" name="Agrupar 68">
            <a:extLst>
              <a:ext uri="{FF2B5EF4-FFF2-40B4-BE49-F238E27FC236}">
                <a16:creationId xmlns:a16="http://schemas.microsoft.com/office/drawing/2014/main" id="{79F7FD6A-2178-48A9-9308-2D15692863B9}"/>
              </a:ext>
            </a:extLst>
          </p:cNvPr>
          <p:cNvGrpSpPr/>
          <p:nvPr/>
        </p:nvGrpSpPr>
        <p:grpSpPr>
          <a:xfrm>
            <a:off x="7752338" y="17703969"/>
            <a:ext cx="6322575" cy="15004444"/>
            <a:chOff x="7596169" y="12048283"/>
            <a:chExt cx="6322575" cy="15004444"/>
          </a:xfrm>
        </p:grpSpPr>
        <p:pic>
          <p:nvPicPr>
            <p:cNvPr id="70" name="Imagem 69">
              <a:extLst>
                <a:ext uri="{FF2B5EF4-FFF2-40B4-BE49-F238E27FC236}">
                  <a16:creationId xmlns:a16="http://schemas.microsoft.com/office/drawing/2014/main" id="{012B175D-30CE-4834-B354-161C0FE0C3BA}"/>
                </a:ext>
              </a:extLst>
            </p:cNvPr>
            <p:cNvPicPr>
              <a:picLocks noChangeAspect="1"/>
            </p:cNvPicPr>
            <p:nvPr/>
          </p:nvPicPr>
          <p:blipFill>
            <a:blip r:embed="rId15"/>
            <a:stretch>
              <a:fillRect/>
            </a:stretch>
          </p:blipFill>
          <p:spPr>
            <a:xfrm>
              <a:off x="12315738" y="16120812"/>
              <a:ext cx="1372084" cy="1364211"/>
            </a:xfrm>
            <a:prstGeom prst="rect">
              <a:avLst/>
            </a:prstGeom>
          </p:spPr>
        </p:pic>
        <p:pic>
          <p:nvPicPr>
            <p:cNvPr id="71" name="Imagem 70">
              <a:extLst>
                <a:ext uri="{FF2B5EF4-FFF2-40B4-BE49-F238E27FC236}">
                  <a16:creationId xmlns:a16="http://schemas.microsoft.com/office/drawing/2014/main" id="{E841A60C-FA0F-45F4-AD6D-8EA096FDAFEF}"/>
                </a:ext>
              </a:extLst>
            </p:cNvPr>
            <p:cNvPicPr>
              <a:picLocks noChangeAspect="1"/>
            </p:cNvPicPr>
            <p:nvPr/>
          </p:nvPicPr>
          <p:blipFill>
            <a:blip r:embed="rId16"/>
            <a:stretch>
              <a:fillRect/>
            </a:stretch>
          </p:blipFill>
          <p:spPr>
            <a:xfrm>
              <a:off x="12034264" y="20162606"/>
              <a:ext cx="1586037" cy="1978372"/>
            </a:xfrm>
            <a:prstGeom prst="rect">
              <a:avLst/>
            </a:prstGeom>
          </p:spPr>
        </p:pic>
        <p:pic>
          <p:nvPicPr>
            <p:cNvPr id="72" name="Imagem 71">
              <a:extLst>
                <a:ext uri="{FF2B5EF4-FFF2-40B4-BE49-F238E27FC236}">
                  <a16:creationId xmlns:a16="http://schemas.microsoft.com/office/drawing/2014/main" id="{74DC44E4-EDBD-4FEF-B54A-19DFDC9C9CE8}"/>
                </a:ext>
              </a:extLst>
            </p:cNvPr>
            <p:cNvPicPr>
              <a:picLocks noChangeAspect="1"/>
            </p:cNvPicPr>
            <p:nvPr/>
          </p:nvPicPr>
          <p:blipFill>
            <a:blip r:embed="rId17"/>
            <a:stretch>
              <a:fillRect/>
            </a:stretch>
          </p:blipFill>
          <p:spPr>
            <a:xfrm>
              <a:off x="12474748" y="12048283"/>
              <a:ext cx="1361460" cy="1353404"/>
            </a:xfrm>
            <a:prstGeom prst="rect">
              <a:avLst/>
            </a:prstGeom>
          </p:spPr>
        </p:pic>
        <p:grpSp>
          <p:nvGrpSpPr>
            <p:cNvPr id="73" name="Agrupar 72">
              <a:extLst>
                <a:ext uri="{FF2B5EF4-FFF2-40B4-BE49-F238E27FC236}">
                  <a16:creationId xmlns:a16="http://schemas.microsoft.com/office/drawing/2014/main" id="{1DBB649D-F022-4AF2-B282-1CD54A800796}"/>
                </a:ext>
              </a:extLst>
            </p:cNvPr>
            <p:cNvGrpSpPr/>
            <p:nvPr/>
          </p:nvGrpSpPr>
          <p:grpSpPr>
            <a:xfrm>
              <a:off x="7596169" y="12048344"/>
              <a:ext cx="6322575" cy="15004383"/>
              <a:chOff x="7596169" y="12048344"/>
              <a:chExt cx="6322575" cy="15004383"/>
            </a:xfrm>
          </p:grpSpPr>
          <p:pic>
            <p:nvPicPr>
              <p:cNvPr id="74" name="Imagem 73">
                <a:extLst>
                  <a:ext uri="{FF2B5EF4-FFF2-40B4-BE49-F238E27FC236}">
                    <a16:creationId xmlns:a16="http://schemas.microsoft.com/office/drawing/2014/main" id="{71916670-7748-4708-BCE5-3D35F2E9CD3E}"/>
                  </a:ext>
                </a:extLst>
              </p:cNvPr>
              <p:cNvPicPr>
                <a:picLocks noChangeAspect="1"/>
              </p:cNvPicPr>
              <p:nvPr/>
            </p:nvPicPr>
            <p:blipFill>
              <a:blip r:embed="rId18"/>
              <a:stretch>
                <a:fillRect/>
              </a:stretch>
            </p:blipFill>
            <p:spPr>
              <a:xfrm>
                <a:off x="8257696" y="16305695"/>
                <a:ext cx="4242583" cy="3792043"/>
              </a:xfrm>
              <a:prstGeom prst="rect">
                <a:avLst/>
              </a:prstGeom>
            </p:spPr>
          </p:pic>
          <p:pic>
            <p:nvPicPr>
              <p:cNvPr id="75" name="Imagem 74">
                <a:extLst>
                  <a:ext uri="{FF2B5EF4-FFF2-40B4-BE49-F238E27FC236}">
                    <a16:creationId xmlns:a16="http://schemas.microsoft.com/office/drawing/2014/main" id="{7549E5E8-93DA-4FB3-8DFE-64B1A8C0476A}"/>
                  </a:ext>
                </a:extLst>
              </p:cNvPr>
              <p:cNvPicPr>
                <a:picLocks noChangeAspect="1"/>
              </p:cNvPicPr>
              <p:nvPr/>
            </p:nvPicPr>
            <p:blipFill>
              <a:blip r:embed="rId19"/>
              <a:stretch>
                <a:fillRect/>
              </a:stretch>
            </p:blipFill>
            <p:spPr>
              <a:xfrm>
                <a:off x="8309331" y="20555007"/>
                <a:ext cx="4460540" cy="3847994"/>
              </a:xfrm>
              <a:prstGeom prst="rect">
                <a:avLst/>
              </a:prstGeom>
            </p:spPr>
          </p:pic>
          <p:pic>
            <p:nvPicPr>
              <p:cNvPr id="76" name="Imagem 75">
                <a:extLst>
                  <a:ext uri="{FF2B5EF4-FFF2-40B4-BE49-F238E27FC236}">
                    <a16:creationId xmlns:a16="http://schemas.microsoft.com/office/drawing/2014/main" id="{3DE60E15-CCE9-44E3-9DC7-684FA42B9D7B}"/>
                  </a:ext>
                </a:extLst>
              </p:cNvPr>
              <p:cNvPicPr>
                <a:picLocks noChangeAspect="1"/>
              </p:cNvPicPr>
              <p:nvPr/>
            </p:nvPicPr>
            <p:blipFill>
              <a:blip r:embed="rId20"/>
              <a:stretch>
                <a:fillRect/>
              </a:stretch>
            </p:blipFill>
            <p:spPr>
              <a:xfrm>
                <a:off x="8345961" y="12048344"/>
                <a:ext cx="4691891" cy="4002640"/>
              </a:xfrm>
              <a:prstGeom prst="rect">
                <a:avLst/>
              </a:prstGeom>
            </p:spPr>
          </p:pic>
          <p:sp>
            <p:nvSpPr>
              <p:cNvPr id="77" name="CaixaDeTexto 76">
                <a:extLst>
                  <a:ext uri="{FF2B5EF4-FFF2-40B4-BE49-F238E27FC236}">
                    <a16:creationId xmlns:a16="http://schemas.microsoft.com/office/drawing/2014/main" id="{C292BC00-FFAA-44C2-B328-697AED5BC699}"/>
                  </a:ext>
                </a:extLst>
              </p:cNvPr>
              <p:cNvSpPr txBox="1"/>
              <p:nvPr/>
            </p:nvSpPr>
            <p:spPr>
              <a:xfrm>
                <a:off x="7653060" y="12077158"/>
                <a:ext cx="575275" cy="411930"/>
              </a:xfrm>
              <a:prstGeom prst="rect">
                <a:avLst/>
              </a:prstGeom>
              <a:noFill/>
            </p:spPr>
            <p:txBody>
              <a:bodyPr wrap="square" rtlCol="0">
                <a:spAutoFit/>
              </a:bodyPr>
              <a:lstStyle/>
              <a:p>
                <a:r>
                  <a:rPr lang="pt-PT" sz="2000" b="1" dirty="0">
                    <a:latin typeface="Arial" panose="020B0604020202020204" pitchFamily="34" charset="0"/>
                    <a:cs typeface="Arial" panose="020B0604020202020204" pitchFamily="34" charset="0"/>
                  </a:rPr>
                  <a:t>A</a:t>
                </a:r>
              </a:p>
            </p:txBody>
          </p:sp>
          <p:sp>
            <p:nvSpPr>
              <p:cNvPr id="78" name="CaixaDeTexto 77">
                <a:extLst>
                  <a:ext uri="{FF2B5EF4-FFF2-40B4-BE49-F238E27FC236}">
                    <a16:creationId xmlns:a16="http://schemas.microsoft.com/office/drawing/2014/main" id="{E4060FB6-A5C2-402D-B93E-A52B5D16C0E0}"/>
                  </a:ext>
                </a:extLst>
              </p:cNvPr>
              <p:cNvSpPr txBox="1"/>
              <p:nvPr/>
            </p:nvSpPr>
            <p:spPr>
              <a:xfrm>
                <a:off x="7729518" y="16323838"/>
                <a:ext cx="575275" cy="411930"/>
              </a:xfrm>
              <a:prstGeom prst="rect">
                <a:avLst/>
              </a:prstGeom>
              <a:noFill/>
            </p:spPr>
            <p:txBody>
              <a:bodyPr wrap="square" rtlCol="0">
                <a:spAutoFit/>
              </a:bodyPr>
              <a:lstStyle/>
              <a:p>
                <a:r>
                  <a:rPr lang="pt-PT" sz="2000" b="1" dirty="0">
                    <a:latin typeface="Arial" panose="020B0604020202020204" pitchFamily="34" charset="0"/>
                    <a:cs typeface="Arial" panose="020B0604020202020204" pitchFamily="34" charset="0"/>
                  </a:rPr>
                  <a:t>B</a:t>
                </a:r>
              </a:p>
            </p:txBody>
          </p:sp>
          <p:sp>
            <p:nvSpPr>
              <p:cNvPr id="79" name="CaixaDeTexto 78">
                <a:extLst>
                  <a:ext uri="{FF2B5EF4-FFF2-40B4-BE49-F238E27FC236}">
                    <a16:creationId xmlns:a16="http://schemas.microsoft.com/office/drawing/2014/main" id="{72BAC2C5-C538-4024-99D1-F798F048B22B}"/>
                  </a:ext>
                </a:extLst>
              </p:cNvPr>
              <p:cNvSpPr txBox="1"/>
              <p:nvPr/>
            </p:nvSpPr>
            <p:spPr>
              <a:xfrm>
                <a:off x="7831370" y="20703590"/>
                <a:ext cx="575275" cy="411930"/>
              </a:xfrm>
              <a:prstGeom prst="rect">
                <a:avLst/>
              </a:prstGeom>
              <a:noFill/>
            </p:spPr>
            <p:txBody>
              <a:bodyPr wrap="square" rtlCol="0">
                <a:spAutoFit/>
              </a:bodyPr>
              <a:lstStyle/>
              <a:p>
                <a:r>
                  <a:rPr lang="pt-PT" sz="2000" b="1" dirty="0">
                    <a:latin typeface="Arial" panose="020B0604020202020204" pitchFamily="34" charset="0"/>
                    <a:cs typeface="Arial" panose="020B0604020202020204" pitchFamily="34" charset="0"/>
                  </a:rPr>
                  <a:t>C</a:t>
                </a:r>
              </a:p>
            </p:txBody>
          </p:sp>
          <p:sp>
            <p:nvSpPr>
              <p:cNvPr id="80" name="CaixaDeTexto 79">
                <a:extLst>
                  <a:ext uri="{FF2B5EF4-FFF2-40B4-BE49-F238E27FC236}">
                    <a16:creationId xmlns:a16="http://schemas.microsoft.com/office/drawing/2014/main" id="{34C6340A-062E-4B92-864F-D4A493D9C463}"/>
                  </a:ext>
                </a:extLst>
              </p:cNvPr>
              <p:cNvSpPr txBox="1"/>
              <p:nvPr/>
            </p:nvSpPr>
            <p:spPr>
              <a:xfrm rot="10800000" flipV="1">
                <a:off x="7596169" y="25113735"/>
                <a:ext cx="6322575" cy="1938992"/>
              </a:xfrm>
              <a:prstGeom prst="rect">
                <a:avLst/>
              </a:prstGeom>
              <a:noFill/>
            </p:spPr>
            <p:txBody>
              <a:bodyPr wrap="square" rtlCol="0">
                <a:spAutoFit/>
              </a:bodyPr>
              <a:lstStyle/>
              <a:p>
                <a:pPr algn="just"/>
                <a:r>
                  <a:rPr lang="en-GB" sz="2400" dirty="0">
                    <a:latin typeface="Arial" panose="020B0604020202020204" pitchFamily="34" charset="0"/>
                    <a:cs typeface="Arial" panose="020B0604020202020204" pitchFamily="34" charset="0"/>
                  </a:rPr>
                  <a:t>Figure 3 -  Surface response plots for the moduli (A) G’ (Pa) and (B) G’’ (Pa), and (B) viscosity (</a:t>
                </a:r>
                <a:r>
                  <a:rPr lang="en-GB" sz="2400" dirty="0" err="1">
                    <a:latin typeface="Arial" panose="020B0604020202020204" pitchFamily="34" charset="0"/>
                    <a:cs typeface="Arial" panose="020B0604020202020204" pitchFamily="34" charset="0"/>
                  </a:rPr>
                  <a:t>Pa.s</a:t>
                </a:r>
                <a:r>
                  <a:rPr lang="en-GB" sz="2400" dirty="0">
                    <a:latin typeface="Arial" panose="020B0604020202020204" pitchFamily="34" charset="0"/>
                    <a:cs typeface="Arial" panose="020B0604020202020204" pitchFamily="34" charset="0"/>
                  </a:rPr>
                  <a:t>) for the formulations tested. The effect of chitosan and calcium chloride concentrations are represented. </a:t>
                </a:r>
              </a:p>
            </p:txBody>
          </p:sp>
        </p:grpSp>
      </p:grpSp>
      <p:grpSp>
        <p:nvGrpSpPr>
          <p:cNvPr id="81" name="Agrupar 80">
            <a:extLst>
              <a:ext uri="{FF2B5EF4-FFF2-40B4-BE49-F238E27FC236}">
                <a16:creationId xmlns:a16="http://schemas.microsoft.com/office/drawing/2014/main" id="{DE0F86D0-62A7-4B39-89D1-BB8C2F3B0500}"/>
              </a:ext>
            </a:extLst>
          </p:cNvPr>
          <p:cNvGrpSpPr/>
          <p:nvPr/>
        </p:nvGrpSpPr>
        <p:grpSpPr>
          <a:xfrm>
            <a:off x="13833235" y="17543536"/>
            <a:ext cx="16054254" cy="15603692"/>
            <a:chOff x="13131354" y="11918148"/>
            <a:chExt cx="16054254" cy="15603692"/>
          </a:xfrm>
        </p:grpSpPr>
        <p:pic>
          <p:nvPicPr>
            <p:cNvPr id="82" name="Imagem 81">
              <a:extLst>
                <a:ext uri="{FF2B5EF4-FFF2-40B4-BE49-F238E27FC236}">
                  <a16:creationId xmlns:a16="http://schemas.microsoft.com/office/drawing/2014/main" id="{96E10139-99C8-4BDC-AFEF-823576D29676}"/>
                </a:ext>
              </a:extLst>
            </p:cNvPr>
            <p:cNvPicPr>
              <a:picLocks noChangeAspect="1"/>
            </p:cNvPicPr>
            <p:nvPr/>
          </p:nvPicPr>
          <p:blipFill>
            <a:blip r:embed="rId21"/>
            <a:stretch>
              <a:fillRect/>
            </a:stretch>
          </p:blipFill>
          <p:spPr>
            <a:xfrm>
              <a:off x="21890211" y="12101311"/>
              <a:ext cx="6261204" cy="4805101"/>
            </a:xfrm>
            <a:prstGeom prst="rect">
              <a:avLst/>
            </a:prstGeom>
          </p:spPr>
        </p:pic>
        <p:graphicFrame>
          <p:nvGraphicFramePr>
            <p:cNvPr id="83" name="Objeto 82">
              <a:extLst>
                <a:ext uri="{FF2B5EF4-FFF2-40B4-BE49-F238E27FC236}">
                  <a16:creationId xmlns:a16="http://schemas.microsoft.com/office/drawing/2014/main" id="{7F599ECA-2A43-40D8-9C11-18263A23FEE6}"/>
                </a:ext>
              </a:extLst>
            </p:cNvPr>
            <p:cNvGraphicFramePr>
              <a:graphicFrameLocks noChangeAspect="1"/>
            </p:cNvGraphicFramePr>
            <p:nvPr>
              <p:extLst>
                <p:ext uri="{D42A27DB-BD31-4B8C-83A1-F6EECF244321}">
                  <p14:modId xmlns:p14="http://schemas.microsoft.com/office/powerpoint/2010/main" val="4211887703"/>
                </p:ext>
              </p:extLst>
            </p:nvPr>
          </p:nvGraphicFramePr>
          <p:xfrm>
            <a:off x="22061794" y="16485278"/>
            <a:ext cx="6282718" cy="4807423"/>
          </p:xfrm>
          <a:graphic>
            <a:graphicData uri="http://schemas.openxmlformats.org/presentationml/2006/ole">
              <mc:AlternateContent xmlns:mc="http://schemas.openxmlformats.org/markup-compatibility/2006">
                <mc:Choice xmlns:v="urn:schemas-microsoft-com:vml" Requires="v">
                  <p:oleObj spid="_x0000_s1026" name="Graph" r:id="rId22" imgW="3920760" imgH="3000960" progId="Origin95.Graph">
                    <p:embed/>
                  </p:oleObj>
                </mc:Choice>
                <mc:Fallback>
                  <p:oleObj name="Graph" r:id="rId22" imgW="3920760" imgH="3000960" progId="Origin95.Graph">
                    <p:embed/>
                    <p:pic>
                      <p:nvPicPr>
                        <p:cNvPr id="83" name="Objeto 82">
                          <a:extLst>
                            <a:ext uri="{FF2B5EF4-FFF2-40B4-BE49-F238E27FC236}">
                              <a16:creationId xmlns:a16="http://schemas.microsoft.com/office/drawing/2014/main" id="{7F599ECA-2A43-40D8-9C11-18263A23FEE6}"/>
                            </a:ext>
                          </a:extLst>
                        </p:cNvPr>
                        <p:cNvPicPr/>
                        <p:nvPr/>
                      </p:nvPicPr>
                      <p:blipFill>
                        <a:blip r:embed="rId23"/>
                        <a:stretch>
                          <a:fillRect/>
                        </a:stretch>
                      </p:blipFill>
                      <p:spPr>
                        <a:xfrm>
                          <a:off x="22061794" y="16485278"/>
                          <a:ext cx="6282718" cy="4807423"/>
                        </a:xfrm>
                        <a:prstGeom prst="rect">
                          <a:avLst/>
                        </a:prstGeom>
                      </p:spPr>
                    </p:pic>
                  </p:oleObj>
                </mc:Fallback>
              </mc:AlternateContent>
            </a:graphicData>
          </a:graphic>
        </p:graphicFrame>
        <p:pic>
          <p:nvPicPr>
            <p:cNvPr id="84" name="Imagem 83">
              <a:extLst>
                <a:ext uri="{FF2B5EF4-FFF2-40B4-BE49-F238E27FC236}">
                  <a16:creationId xmlns:a16="http://schemas.microsoft.com/office/drawing/2014/main" id="{E8A6D2DD-4B8D-4B31-86BC-47E4C5CBF1F2}"/>
                </a:ext>
              </a:extLst>
            </p:cNvPr>
            <p:cNvPicPr>
              <a:picLocks noChangeAspect="1"/>
            </p:cNvPicPr>
            <p:nvPr/>
          </p:nvPicPr>
          <p:blipFill>
            <a:blip r:embed="rId24"/>
            <a:stretch>
              <a:fillRect/>
            </a:stretch>
          </p:blipFill>
          <p:spPr>
            <a:xfrm>
              <a:off x="22156458" y="20536092"/>
              <a:ext cx="6253701" cy="4799343"/>
            </a:xfrm>
            <a:prstGeom prst="rect">
              <a:avLst/>
            </a:prstGeom>
          </p:spPr>
        </p:pic>
        <p:sp>
          <p:nvSpPr>
            <p:cNvPr id="85" name="CaixaDeTexto 84">
              <a:extLst>
                <a:ext uri="{FF2B5EF4-FFF2-40B4-BE49-F238E27FC236}">
                  <a16:creationId xmlns:a16="http://schemas.microsoft.com/office/drawing/2014/main" id="{21962AFA-8A06-4992-B6F6-1729119E5132}"/>
                </a:ext>
              </a:extLst>
            </p:cNvPr>
            <p:cNvSpPr txBox="1"/>
            <p:nvPr/>
          </p:nvSpPr>
          <p:spPr>
            <a:xfrm>
              <a:off x="22718411" y="12054627"/>
              <a:ext cx="575275" cy="411930"/>
            </a:xfrm>
            <a:prstGeom prst="rect">
              <a:avLst/>
            </a:prstGeom>
            <a:noFill/>
          </p:spPr>
          <p:txBody>
            <a:bodyPr wrap="square" rtlCol="0">
              <a:spAutoFit/>
            </a:bodyPr>
            <a:lstStyle/>
            <a:p>
              <a:r>
                <a:rPr lang="pt-PT" sz="2000" b="1" dirty="0">
                  <a:latin typeface="Arial" panose="020B0604020202020204" pitchFamily="34" charset="0"/>
                  <a:cs typeface="Arial" panose="020B0604020202020204" pitchFamily="34" charset="0"/>
                </a:rPr>
                <a:t>A</a:t>
              </a:r>
            </a:p>
          </p:txBody>
        </p:sp>
        <p:sp>
          <p:nvSpPr>
            <p:cNvPr id="86" name="CaixaDeTexto 85">
              <a:extLst>
                <a:ext uri="{FF2B5EF4-FFF2-40B4-BE49-F238E27FC236}">
                  <a16:creationId xmlns:a16="http://schemas.microsoft.com/office/drawing/2014/main" id="{E7FEEA59-48BD-4549-83E6-5DCAEF47C07D}"/>
                </a:ext>
              </a:extLst>
            </p:cNvPr>
            <p:cNvSpPr txBox="1"/>
            <p:nvPr/>
          </p:nvSpPr>
          <p:spPr>
            <a:xfrm>
              <a:off x="22718412" y="16479027"/>
              <a:ext cx="575275" cy="400110"/>
            </a:xfrm>
            <a:prstGeom prst="rect">
              <a:avLst/>
            </a:prstGeom>
            <a:noFill/>
          </p:spPr>
          <p:txBody>
            <a:bodyPr wrap="square" rtlCol="0">
              <a:spAutoFit/>
            </a:bodyPr>
            <a:lstStyle/>
            <a:p>
              <a:r>
                <a:rPr lang="pt-PT" sz="2000" b="1" dirty="0">
                  <a:latin typeface="Arial" panose="020B0604020202020204" pitchFamily="34" charset="0"/>
                  <a:cs typeface="Arial" panose="020B0604020202020204" pitchFamily="34" charset="0"/>
                </a:rPr>
                <a:t>B</a:t>
              </a:r>
            </a:p>
          </p:txBody>
        </p:sp>
        <p:sp>
          <p:nvSpPr>
            <p:cNvPr id="87" name="CaixaDeTexto 86">
              <a:extLst>
                <a:ext uri="{FF2B5EF4-FFF2-40B4-BE49-F238E27FC236}">
                  <a16:creationId xmlns:a16="http://schemas.microsoft.com/office/drawing/2014/main" id="{6991737D-4BA2-4351-B10C-DED883604185}"/>
                </a:ext>
              </a:extLst>
            </p:cNvPr>
            <p:cNvSpPr txBox="1"/>
            <p:nvPr/>
          </p:nvSpPr>
          <p:spPr>
            <a:xfrm>
              <a:off x="22718410" y="20573310"/>
              <a:ext cx="575275" cy="411930"/>
            </a:xfrm>
            <a:prstGeom prst="rect">
              <a:avLst/>
            </a:prstGeom>
            <a:noFill/>
          </p:spPr>
          <p:txBody>
            <a:bodyPr wrap="square" rtlCol="0">
              <a:spAutoFit/>
            </a:bodyPr>
            <a:lstStyle/>
            <a:p>
              <a:r>
                <a:rPr lang="pt-PT" sz="2000" b="1" dirty="0">
                  <a:latin typeface="Arial" panose="020B0604020202020204" pitchFamily="34" charset="0"/>
                  <a:cs typeface="Arial" panose="020B0604020202020204" pitchFamily="34" charset="0"/>
                </a:rPr>
                <a:t>C</a:t>
              </a:r>
            </a:p>
          </p:txBody>
        </p:sp>
        <p:grpSp>
          <p:nvGrpSpPr>
            <p:cNvPr id="88" name="Agrupar 87">
              <a:extLst>
                <a:ext uri="{FF2B5EF4-FFF2-40B4-BE49-F238E27FC236}">
                  <a16:creationId xmlns:a16="http://schemas.microsoft.com/office/drawing/2014/main" id="{2E4D7A51-D7E3-4E86-BC97-40D379F2F8CE}"/>
                </a:ext>
              </a:extLst>
            </p:cNvPr>
            <p:cNvGrpSpPr/>
            <p:nvPr/>
          </p:nvGrpSpPr>
          <p:grpSpPr>
            <a:xfrm>
              <a:off x="13131354" y="11918148"/>
              <a:ext cx="9120052" cy="15603692"/>
              <a:chOff x="13392295" y="11889170"/>
              <a:chExt cx="9120052" cy="15603692"/>
            </a:xfrm>
          </p:grpSpPr>
          <p:grpSp>
            <p:nvGrpSpPr>
              <p:cNvPr id="90" name="Agrupar 89">
                <a:extLst>
                  <a:ext uri="{FF2B5EF4-FFF2-40B4-BE49-F238E27FC236}">
                    <a16:creationId xmlns:a16="http://schemas.microsoft.com/office/drawing/2014/main" id="{D85ADEE1-E3E7-4044-9FFF-748CA966E425}"/>
                  </a:ext>
                </a:extLst>
              </p:cNvPr>
              <p:cNvGrpSpPr/>
              <p:nvPr/>
            </p:nvGrpSpPr>
            <p:grpSpPr>
              <a:xfrm>
                <a:off x="13745500" y="11889170"/>
                <a:ext cx="8766847" cy="5552525"/>
                <a:chOff x="13226195" y="11163287"/>
                <a:chExt cx="10374420" cy="7246111"/>
              </a:xfrm>
            </p:grpSpPr>
            <p:pic>
              <p:nvPicPr>
                <p:cNvPr id="103" name="Imagem 102">
                  <a:extLst>
                    <a:ext uri="{FF2B5EF4-FFF2-40B4-BE49-F238E27FC236}">
                      <a16:creationId xmlns:a16="http://schemas.microsoft.com/office/drawing/2014/main" id="{CC31FF79-C7F0-4A09-962A-613DE9CCF8A1}"/>
                    </a:ext>
                  </a:extLst>
                </p:cNvPr>
                <p:cNvPicPr>
                  <a:picLocks noChangeAspect="1"/>
                </p:cNvPicPr>
                <p:nvPr/>
              </p:nvPicPr>
              <p:blipFill>
                <a:blip r:embed="rId25"/>
                <a:stretch>
                  <a:fillRect/>
                </a:stretch>
              </p:blipFill>
              <p:spPr>
                <a:xfrm>
                  <a:off x="13226195" y="11163287"/>
                  <a:ext cx="10374420" cy="7246111"/>
                </a:xfrm>
                <a:prstGeom prst="rect">
                  <a:avLst/>
                </a:prstGeom>
              </p:spPr>
            </p:pic>
            <p:cxnSp>
              <p:nvCxnSpPr>
                <p:cNvPr id="104" name="Conexão reta 103">
                  <a:extLst>
                    <a:ext uri="{FF2B5EF4-FFF2-40B4-BE49-F238E27FC236}">
                      <a16:creationId xmlns:a16="http://schemas.microsoft.com/office/drawing/2014/main" id="{994D2D97-1F35-4EAE-9619-7356F0A1342F}"/>
                    </a:ext>
                  </a:extLst>
                </p:cNvPr>
                <p:cNvCxnSpPr/>
                <p:nvPr/>
              </p:nvCxnSpPr>
              <p:spPr>
                <a:xfrm>
                  <a:off x="21481212" y="12307359"/>
                  <a:ext cx="0" cy="4536263"/>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105" name="CaixaDeTexto 104">
                  <a:extLst>
                    <a:ext uri="{FF2B5EF4-FFF2-40B4-BE49-F238E27FC236}">
                      <a16:creationId xmlns:a16="http://schemas.microsoft.com/office/drawing/2014/main" id="{AA845FFD-1009-4CBB-98E1-B7B87A340026}"/>
                    </a:ext>
                  </a:extLst>
                </p:cNvPr>
                <p:cNvSpPr txBox="1"/>
                <p:nvPr/>
              </p:nvSpPr>
              <p:spPr>
                <a:xfrm>
                  <a:off x="20838087" y="17250437"/>
                  <a:ext cx="1598572" cy="659260"/>
                </a:xfrm>
                <a:prstGeom prst="rect">
                  <a:avLst/>
                </a:prstGeom>
                <a:noFill/>
              </p:spPr>
              <p:txBody>
                <a:bodyPr wrap="square" rtlCol="0">
                  <a:spAutoFit/>
                </a:bodyPr>
                <a:lstStyle/>
                <a:p>
                  <a:r>
                    <a:rPr lang="pt-PT" sz="2000" dirty="0"/>
                    <a:t>p=0.05</a:t>
                  </a:r>
                </a:p>
              </p:txBody>
            </p:sp>
          </p:grpSp>
          <p:grpSp>
            <p:nvGrpSpPr>
              <p:cNvPr id="91" name="Agrupar 90">
                <a:extLst>
                  <a:ext uri="{FF2B5EF4-FFF2-40B4-BE49-F238E27FC236}">
                    <a16:creationId xmlns:a16="http://schemas.microsoft.com/office/drawing/2014/main" id="{5047F800-7B15-4D05-B99D-D9B3EF68E267}"/>
                  </a:ext>
                </a:extLst>
              </p:cNvPr>
              <p:cNvGrpSpPr/>
              <p:nvPr/>
            </p:nvGrpSpPr>
            <p:grpSpPr>
              <a:xfrm>
                <a:off x="14055641" y="16360566"/>
                <a:ext cx="7786720" cy="4591464"/>
                <a:chOff x="13163485" y="16936928"/>
                <a:chExt cx="9818477" cy="6858000"/>
              </a:xfrm>
            </p:grpSpPr>
            <p:graphicFrame>
              <p:nvGraphicFramePr>
                <p:cNvPr id="100" name="Objeto 99">
                  <a:extLst>
                    <a:ext uri="{FF2B5EF4-FFF2-40B4-BE49-F238E27FC236}">
                      <a16:creationId xmlns:a16="http://schemas.microsoft.com/office/drawing/2014/main" id="{FF592BFC-86D6-428C-962D-5FB00763C14B}"/>
                    </a:ext>
                  </a:extLst>
                </p:cNvPr>
                <p:cNvGraphicFramePr>
                  <a:graphicFrameLocks noChangeAspect="1"/>
                </p:cNvGraphicFramePr>
                <p:nvPr>
                  <p:extLst>
                    <p:ext uri="{D42A27DB-BD31-4B8C-83A1-F6EECF244321}">
                      <p14:modId xmlns:p14="http://schemas.microsoft.com/office/powerpoint/2010/main" val="297766349"/>
                    </p:ext>
                  </p:extLst>
                </p:nvPr>
              </p:nvGraphicFramePr>
              <p:xfrm>
                <a:off x="13163485" y="16936928"/>
                <a:ext cx="9818477" cy="6858000"/>
              </p:xfrm>
              <a:graphic>
                <a:graphicData uri="http://schemas.openxmlformats.org/presentationml/2006/ole">
                  <mc:AlternateContent xmlns:mc="http://schemas.openxmlformats.org/markup-compatibility/2006">
                    <mc:Choice xmlns:v="urn:schemas-microsoft-com:vml" Requires="v">
                      <p:oleObj spid="_x0000_s1027" name="Graph" r:id="rId26" imgW="4174560" imgH="2916000" progId="Origin95.Graph">
                        <p:embed/>
                      </p:oleObj>
                    </mc:Choice>
                    <mc:Fallback>
                      <p:oleObj name="Graph" r:id="rId26" imgW="4174560" imgH="2916000" progId="Origin95.Graph">
                        <p:embed/>
                        <p:pic>
                          <p:nvPicPr>
                            <p:cNvPr id="100" name="Objeto 99">
                              <a:extLst>
                                <a:ext uri="{FF2B5EF4-FFF2-40B4-BE49-F238E27FC236}">
                                  <a16:creationId xmlns:a16="http://schemas.microsoft.com/office/drawing/2014/main" id="{FF592BFC-86D6-428C-962D-5FB00763C14B}"/>
                                </a:ext>
                              </a:extLst>
                            </p:cNvPr>
                            <p:cNvPicPr/>
                            <p:nvPr/>
                          </p:nvPicPr>
                          <p:blipFill>
                            <a:blip r:embed="rId27"/>
                            <a:stretch>
                              <a:fillRect/>
                            </a:stretch>
                          </p:blipFill>
                          <p:spPr>
                            <a:xfrm>
                              <a:off x="13163485" y="16936928"/>
                              <a:ext cx="9818477" cy="6858000"/>
                            </a:xfrm>
                            <a:prstGeom prst="rect">
                              <a:avLst/>
                            </a:prstGeom>
                          </p:spPr>
                        </p:pic>
                      </p:oleObj>
                    </mc:Fallback>
                  </mc:AlternateContent>
                </a:graphicData>
              </a:graphic>
            </p:graphicFrame>
            <p:cxnSp>
              <p:nvCxnSpPr>
                <p:cNvPr id="101" name="Conexão reta 100">
                  <a:extLst>
                    <a:ext uri="{FF2B5EF4-FFF2-40B4-BE49-F238E27FC236}">
                      <a16:creationId xmlns:a16="http://schemas.microsoft.com/office/drawing/2014/main" id="{2836ED81-4BBA-4C3B-9F0B-C5D66216ADE3}"/>
                    </a:ext>
                  </a:extLst>
                </p:cNvPr>
                <p:cNvCxnSpPr/>
                <p:nvPr/>
              </p:nvCxnSpPr>
              <p:spPr>
                <a:xfrm>
                  <a:off x="21415494" y="18115192"/>
                  <a:ext cx="0" cy="4536263"/>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102" name="CaixaDeTexto 101">
                  <a:extLst>
                    <a:ext uri="{FF2B5EF4-FFF2-40B4-BE49-F238E27FC236}">
                      <a16:creationId xmlns:a16="http://schemas.microsoft.com/office/drawing/2014/main" id="{E0295F42-4999-40D3-A32C-CE9B52076EE7}"/>
                    </a:ext>
                  </a:extLst>
                </p:cNvPr>
                <p:cNvSpPr txBox="1"/>
                <p:nvPr/>
              </p:nvSpPr>
              <p:spPr>
                <a:xfrm>
                  <a:off x="20761941" y="22959109"/>
                  <a:ext cx="1613037" cy="659260"/>
                </a:xfrm>
                <a:prstGeom prst="rect">
                  <a:avLst/>
                </a:prstGeom>
                <a:noFill/>
              </p:spPr>
              <p:txBody>
                <a:bodyPr wrap="square" rtlCol="0">
                  <a:spAutoFit/>
                </a:bodyPr>
                <a:lstStyle/>
                <a:p>
                  <a:r>
                    <a:rPr lang="pt-PT" sz="2000" dirty="0"/>
                    <a:t>p=0.05</a:t>
                  </a:r>
                </a:p>
              </p:txBody>
            </p:sp>
          </p:grpSp>
          <p:grpSp>
            <p:nvGrpSpPr>
              <p:cNvPr id="92" name="Agrupar 91">
                <a:extLst>
                  <a:ext uri="{FF2B5EF4-FFF2-40B4-BE49-F238E27FC236}">
                    <a16:creationId xmlns:a16="http://schemas.microsoft.com/office/drawing/2014/main" id="{9CA7BDBF-C776-497D-BE4C-BA96CE9CAB2B}"/>
                  </a:ext>
                </a:extLst>
              </p:cNvPr>
              <p:cNvGrpSpPr/>
              <p:nvPr/>
            </p:nvGrpSpPr>
            <p:grpSpPr>
              <a:xfrm>
                <a:off x="13392295" y="20347520"/>
                <a:ext cx="8890775" cy="4773406"/>
                <a:chOff x="13618216" y="23195331"/>
                <a:chExt cx="10579673" cy="7759420"/>
              </a:xfrm>
            </p:grpSpPr>
            <p:pic>
              <p:nvPicPr>
                <p:cNvPr id="97" name="Imagem 96">
                  <a:extLst>
                    <a:ext uri="{FF2B5EF4-FFF2-40B4-BE49-F238E27FC236}">
                      <a16:creationId xmlns:a16="http://schemas.microsoft.com/office/drawing/2014/main" id="{64AB0D07-B7E8-49C4-B719-B6C95F1B09D2}"/>
                    </a:ext>
                  </a:extLst>
                </p:cNvPr>
                <p:cNvPicPr>
                  <a:picLocks noChangeAspect="1"/>
                </p:cNvPicPr>
                <p:nvPr/>
              </p:nvPicPr>
              <p:blipFill>
                <a:blip r:embed="rId28"/>
                <a:stretch>
                  <a:fillRect/>
                </a:stretch>
              </p:blipFill>
              <p:spPr>
                <a:xfrm>
                  <a:off x="13618216" y="23195331"/>
                  <a:ext cx="10579673" cy="7759420"/>
                </a:xfrm>
                <a:prstGeom prst="rect">
                  <a:avLst/>
                </a:prstGeom>
              </p:spPr>
            </p:pic>
            <p:cxnSp>
              <p:nvCxnSpPr>
                <p:cNvPr id="98" name="Conexão reta 97">
                  <a:extLst>
                    <a:ext uri="{FF2B5EF4-FFF2-40B4-BE49-F238E27FC236}">
                      <a16:creationId xmlns:a16="http://schemas.microsoft.com/office/drawing/2014/main" id="{8BAD175E-D7B5-44F2-821E-5A805954E50A}"/>
                    </a:ext>
                  </a:extLst>
                </p:cNvPr>
                <p:cNvCxnSpPr>
                  <a:cxnSpLocks/>
                </p:cNvCxnSpPr>
                <p:nvPr/>
              </p:nvCxnSpPr>
              <p:spPr>
                <a:xfrm>
                  <a:off x="22133390" y="24402108"/>
                  <a:ext cx="16044" cy="5234494"/>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99" name="CaixaDeTexto 98">
                  <a:extLst>
                    <a:ext uri="{FF2B5EF4-FFF2-40B4-BE49-F238E27FC236}">
                      <a16:creationId xmlns:a16="http://schemas.microsoft.com/office/drawing/2014/main" id="{E035D056-657E-4E34-8A81-2B39125EF4E2}"/>
                    </a:ext>
                  </a:extLst>
                </p:cNvPr>
                <p:cNvSpPr txBox="1"/>
                <p:nvPr/>
              </p:nvSpPr>
              <p:spPr>
                <a:xfrm>
                  <a:off x="21639881" y="29946508"/>
                  <a:ext cx="1426179" cy="757141"/>
                </a:xfrm>
                <a:prstGeom prst="rect">
                  <a:avLst/>
                </a:prstGeom>
                <a:noFill/>
              </p:spPr>
              <p:txBody>
                <a:bodyPr wrap="square" rtlCol="0">
                  <a:spAutoFit/>
                </a:bodyPr>
                <a:lstStyle/>
                <a:p>
                  <a:r>
                    <a:rPr lang="pt-PT" sz="2000" dirty="0"/>
                    <a:t>p=0.05</a:t>
                  </a:r>
                </a:p>
              </p:txBody>
            </p:sp>
          </p:grpSp>
          <p:sp>
            <p:nvSpPr>
              <p:cNvPr id="93" name="CaixaDeTexto 92">
                <a:extLst>
                  <a:ext uri="{FF2B5EF4-FFF2-40B4-BE49-F238E27FC236}">
                    <a16:creationId xmlns:a16="http://schemas.microsoft.com/office/drawing/2014/main" id="{3394C427-A280-4B3C-92D6-09FD55C40B52}"/>
                  </a:ext>
                </a:extLst>
              </p:cNvPr>
              <p:cNvSpPr txBox="1"/>
              <p:nvPr/>
            </p:nvSpPr>
            <p:spPr>
              <a:xfrm>
                <a:off x="14878133" y="12067367"/>
                <a:ext cx="575275" cy="411930"/>
              </a:xfrm>
              <a:prstGeom prst="rect">
                <a:avLst/>
              </a:prstGeom>
              <a:noFill/>
            </p:spPr>
            <p:txBody>
              <a:bodyPr wrap="square" rtlCol="0">
                <a:spAutoFit/>
              </a:bodyPr>
              <a:lstStyle/>
              <a:p>
                <a:r>
                  <a:rPr lang="pt-PT" sz="2000" b="1" dirty="0">
                    <a:latin typeface="Arial" panose="020B0604020202020204" pitchFamily="34" charset="0"/>
                    <a:cs typeface="Arial" panose="020B0604020202020204" pitchFamily="34" charset="0"/>
                  </a:rPr>
                  <a:t>A</a:t>
                </a:r>
              </a:p>
            </p:txBody>
          </p:sp>
          <p:sp>
            <p:nvSpPr>
              <p:cNvPr id="94" name="CaixaDeTexto 93">
                <a:extLst>
                  <a:ext uri="{FF2B5EF4-FFF2-40B4-BE49-F238E27FC236}">
                    <a16:creationId xmlns:a16="http://schemas.microsoft.com/office/drawing/2014/main" id="{4002AEE8-F9D3-4814-8CD2-0AE85EA39B47}"/>
                  </a:ext>
                </a:extLst>
              </p:cNvPr>
              <p:cNvSpPr txBox="1"/>
              <p:nvPr/>
            </p:nvSpPr>
            <p:spPr>
              <a:xfrm>
                <a:off x="14822619" y="16350252"/>
                <a:ext cx="575275" cy="400110"/>
              </a:xfrm>
              <a:prstGeom prst="rect">
                <a:avLst/>
              </a:prstGeom>
              <a:noFill/>
            </p:spPr>
            <p:txBody>
              <a:bodyPr wrap="square" rtlCol="0">
                <a:spAutoFit/>
              </a:bodyPr>
              <a:lstStyle/>
              <a:p>
                <a:r>
                  <a:rPr lang="pt-PT" sz="2000" b="1" dirty="0">
                    <a:latin typeface="Arial" panose="020B0604020202020204" pitchFamily="34" charset="0"/>
                    <a:cs typeface="Arial" panose="020B0604020202020204" pitchFamily="34" charset="0"/>
                  </a:rPr>
                  <a:t>B</a:t>
                </a:r>
              </a:p>
            </p:txBody>
          </p:sp>
          <p:sp>
            <p:nvSpPr>
              <p:cNvPr id="95" name="CaixaDeTexto 94">
                <a:extLst>
                  <a:ext uri="{FF2B5EF4-FFF2-40B4-BE49-F238E27FC236}">
                    <a16:creationId xmlns:a16="http://schemas.microsoft.com/office/drawing/2014/main" id="{B6032E68-9122-4832-B9BE-D991178B3231}"/>
                  </a:ext>
                </a:extLst>
              </p:cNvPr>
              <p:cNvSpPr txBox="1"/>
              <p:nvPr/>
            </p:nvSpPr>
            <p:spPr>
              <a:xfrm>
                <a:off x="14713850" y="20555007"/>
                <a:ext cx="575275" cy="411930"/>
              </a:xfrm>
              <a:prstGeom prst="rect">
                <a:avLst/>
              </a:prstGeom>
              <a:noFill/>
            </p:spPr>
            <p:txBody>
              <a:bodyPr wrap="square" rtlCol="0">
                <a:spAutoFit/>
              </a:bodyPr>
              <a:lstStyle/>
              <a:p>
                <a:r>
                  <a:rPr lang="pt-PT" sz="2000" b="1" dirty="0">
                    <a:latin typeface="Arial" panose="020B0604020202020204" pitchFamily="34" charset="0"/>
                    <a:cs typeface="Arial" panose="020B0604020202020204" pitchFamily="34" charset="0"/>
                  </a:rPr>
                  <a:t>C</a:t>
                </a:r>
              </a:p>
            </p:txBody>
          </p:sp>
          <p:sp>
            <p:nvSpPr>
              <p:cNvPr id="96" name="CaixaDeTexto 95">
                <a:extLst>
                  <a:ext uri="{FF2B5EF4-FFF2-40B4-BE49-F238E27FC236}">
                    <a16:creationId xmlns:a16="http://schemas.microsoft.com/office/drawing/2014/main" id="{9581B121-E40D-4DE6-9F18-F0C54B47220A}"/>
                  </a:ext>
                </a:extLst>
              </p:cNvPr>
              <p:cNvSpPr txBox="1"/>
              <p:nvPr/>
            </p:nvSpPr>
            <p:spPr>
              <a:xfrm rot="10800000" flipV="1">
                <a:off x="14586399" y="25184538"/>
                <a:ext cx="7318112" cy="2308324"/>
              </a:xfrm>
              <a:prstGeom prst="rect">
                <a:avLst/>
              </a:prstGeom>
              <a:noFill/>
            </p:spPr>
            <p:txBody>
              <a:bodyPr wrap="square" rtlCol="0">
                <a:spAutoFit/>
              </a:bodyPr>
              <a:lstStyle/>
              <a:p>
                <a:pPr algn="just"/>
                <a:r>
                  <a:rPr lang="en-GB" sz="2400" dirty="0">
                    <a:latin typeface="Arial" panose="020B0604020202020204" pitchFamily="34" charset="0"/>
                    <a:cs typeface="Arial" panose="020B0604020202020204" pitchFamily="34" charset="0"/>
                  </a:rPr>
                  <a:t>Figure 4 -  Pareto plots to determine the effect of each component and interaction between components for the moduli (A) G’ (Pa) and (B) G’’ (Pa), and (C) viscosity (</a:t>
                </a:r>
                <a:r>
                  <a:rPr lang="en-GB" sz="2400" dirty="0" err="1">
                    <a:latin typeface="Arial" panose="020B0604020202020204" pitchFamily="34" charset="0"/>
                    <a:cs typeface="Arial" panose="020B0604020202020204" pitchFamily="34" charset="0"/>
                  </a:rPr>
                  <a:t>Pa.s</a:t>
                </a:r>
                <a:r>
                  <a:rPr lang="en-GB" sz="2400" dirty="0">
                    <a:latin typeface="Arial" panose="020B0604020202020204" pitchFamily="34" charset="0"/>
                    <a:cs typeface="Arial" panose="020B0604020202020204" pitchFamily="34" charset="0"/>
                  </a:rPr>
                  <a:t>). Statistically significance was set at p=0.05, as represented in the plots.</a:t>
                </a:r>
              </a:p>
            </p:txBody>
          </p:sp>
        </p:grpSp>
        <p:sp>
          <p:nvSpPr>
            <p:cNvPr id="89" name="CaixaDeTexto 88">
              <a:extLst>
                <a:ext uri="{FF2B5EF4-FFF2-40B4-BE49-F238E27FC236}">
                  <a16:creationId xmlns:a16="http://schemas.microsoft.com/office/drawing/2014/main" id="{A7D2F783-C0AC-45B4-87A8-3322151BF51F}"/>
                </a:ext>
              </a:extLst>
            </p:cNvPr>
            <p:cNvSpPr txBox="1"/>
            <p:nvPr/>
          </p:nvSpPr>
          <p:spPr>
            <a:xfrm rot="10800000" flipV="1">
              <a:off x="22572167" y="25178722"/>
              <a:ext cx="6613441" cy="1200329"/>
            </a:xfrm>
            <a:prstGeom prst="rect">
              <a:avLst/>
            </a:prstGeom>
            <a:noFill/>
          </p:spPr>
          <p:txBody>
            <a:bodyPr wrap="square" rtlCol="0">
              <a:spAutoFit/>
            </a:bodyPr>
            <a:lstStyle/>
            <a:p>
              <a:pPr algn="just"/>
              <a:r>
                <a:rPr lang="en-GB" sz="2400" dirty="0">
                  <a:latin typeface="Arial" panose="020B0604020202020204" pitchFamily="34" charset="0"/>
                  <a:cs typeface="Arial" panose="020B0604020202020204" pitchFamily="34" charset="0"/>
                </a:rPr>
                <a:t>Figure 5 – Observed values vs Predicted values for the moduli (A) G’, (B) G’’, and (C) viscosity.</a:t>
              </a:r>
            </a:p>
          </p:txBody>
        </p:sp>
      </p:grpSp>
      <p:sp>
        <p:nvSpPr>
          <p:cNvPr id="12" name="CaixaDeTexto 11">
            <a:extLst>
              <a:ext uri="{FF2B5EF4-FFF2-40B4-BE49-F238E27FC236}">
                <a16:creationId xmlns:a16="http://schemas.microsoft.com/office/drawing/2014/main" id="{32DBEA7F-F1E0-4093-B7DB-74DDF342A930}"/>
              </a:ext>
            </a:extLst>
          </p:cNvPr>
          <p:cNvSpPr txBox="1"/>
          <p:nvPr/>
        </p:nvSpPr>
        <p:spPr>
          <a:xfrm>
            <a:off x="802937" y="32998491"/>
            <a:ext cx="29079575" cy="2677656"/>
          </a:xfrm>
          <a:prstGeom prst="rect">
            <a:avLst/>
          </a:prstGeom>
          <a:noFill/>
        </p:spPr>
        <p:txBody>
          <a:bodyPr wrap="square" rtlCol="0">
            <a:spAutoFit/>
          </a:bodyPr>
          <a:lstStyle/>
          <a:p>
            <a:pPr algn="just"/>
            <a:r>
              <a:rPr lang="en-GB" sz="2400" dirty="0">
                <a:latin typeface="Arial" panose="020B0604020202020204" pitchFamily="34" charset="0"/>
                <a:cs typeface="Arial" panose="020B0604020202020204" pitchFamily="34" charset="0"/>
              </a:rPr>
              <a:t>An increase in particle size and </a:t>
            </a:r>
            <a:r>
              <a:rPr lang="en-GB" sz="2400" dirty="0" err="1">
                <a:latin typeface="Arial" panose="020B0604020202020204" pitchFamily="34" charset="0"/>
                <a:cs typeface="Arial" panose="020B0604020202020204" pitchFamily="34" charset="0"/>
              </a:rPr>
              <a:t>PdI</a:t>
            </a:r>
            <a:r>
              <a:rPr lang="en-GB" sz="2400" dirty="0">
                <a:latin typeface="Arial" panose="020B0604020202020204" pitchFamily="34" charset="0"/>
                <a:cs typeface="Arial" panose="020B0604020202020204" pitchFamily="34" charset="0"/>
              </a:rPr>
              <a:t> were observed with the increase in chitosan concentrations, suggesting that the nanoparticles were efficiently coated (Fig. 2A). Furthermore, a shift in the zeta potential was also observed from -20 mV to 25 mV, confirming the coating with chitosan (Fig. 1B). </a:t>
            </a:r>
            <a:r>
              <a:rPr lang="pl-PL" sz="2400" dirty="0">
                <a:latin typeface="Arial" panose="020B0604020202020204" pitchFamily="34" charset="0"/>
                <a:cs typeface="Arial" panose="020B0604020202020204" pitchFamily="34" charset="0"/>
              </a:rPr>
              <a:t>High zeta potential values and low PdI values contribute to higher staibility against aggregation</a:t>
            </a:r>
            <a:r>
              <a:rPr lang="pt-PT" sz="24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and</a:t>
            </a:r>
            <a:r>
              <a:rPr lang="pt-PT" sz="24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mitigate</a:t>
            </a:r>
            <a:r>
              <a:rPr lang="pt-PT" sz="24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the</a:t>
            </a:r>
            <a:r>
              <a:rPr lang="pt-PT" sz="24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Ostwald</a:t>
            </a:r>
            <a:r>
              <a:rPr lang="pt-PT" sz="24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ripening</a:t>
            </a:r>
            <a:r>
              <a:rPr lang="pt-PT" sz="24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effect</a:t>
            </a:r>
            <a:r>
              <a:rPr lang="pt-PT" sz="24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The surface response plots show the interaction between the chitosan and calcium chloride for the moduli G’, G’’, and viscosity (Fig. 2)  and the pareto charts of the components (Fig. 3) show that calcium chloride and the interaction between calcium chloride and chitosan are the most relevant factors for the rheology properties of the hydrogels. Viscosity and G’’ were significantly affected by the concentration of calcium chloride (p=0,05). The model was tested to determine the suitability of the model to predict the formulation behaviour (Fig 4). A correlation value of 0.85 was found between the predicted values and the observed results, showing the adequacy of the model to predict the formulation behaviour. </a:t>
            </a:r>
          </a:p>
          <a:p>
            <a:r>
              <a:rPr lang="pl-PL" sz="2400" dirty="0">
                <a:latin typeface="Arial" panose="020B0604020202020204" pitchFamily="34" charset="0"/>
                <a:cs typeface="Arial" panose="020B0604020202020204" pitchFamily="34" charset="0"/>
              </a:rPr>
              <a:t> </a:t>
            </a:r>
            <a:endParaRPr lang="pt-PT" sz="2400" dirty="0">
              <a:latin typeface="Arial" panose="020B0604020202020204" pitchFamily="34" charset="0"/>
              <a:cs typeface="Arial" panose="020B0604020202020204" pitchFamily="34" charset="0"/>
            </a:endParaRPr>
          </a:p>
        </p:txBody>
      </p:sp>
      <p:sp>
        <p:nvSpPr>
          <p:cNvPr id="13" name="CaixaDeTexto 12">
            <a:extLst>
              <a:ext uri="{FF2B5EF4-FFF2-40B4-BE49-F238E27FC236}">
                <a16:creationId xmlns:a16="http://schemas.microsoft.com/office/drawing/2014/main" id="{B81A278B-F205-4EDC-A3E6-B98FC8800E9F}"/>
              </a:ext>
            </a:extLst>
          </p:cNvPr>
          <p:cNvSpPr txBox="1"/>
          <p:nvPr/>
        </p:nvSpPr>
        <p:spPr>
          <a:xfrm>
            <a:off x="646033" y="35370051"/>
            <a:ext cx="14122861" cy="646331"/>
          </a:xfrm>
          <a:prstGeom prst="rect">
            <a:avLst/>
          </a:prstGeom>
          <a:noFill/>
          <a:ln w="57150">
            <a:solidFill>
              <a:srgbClr val="0070C0"/>
            </a:solidFill>
          </a:ln>
        </p:spPr>
        <p:txBody>
          <a:bodyPr wrap="square" rtlCol="0">
            <a:spAutoFit/>
          </a:bodyPr>
          <a:lstStyle/>
          <a:p>
            <a:r>
              <a:rPr lang="pt-PT" sz="3600" b="1" dirty="0">
                <a:latin typeface="Arial" panose="020B0604020202020204" pitchFamily="34" charset="0"/>
                <a:cs typeface="Arial" panose="020B0604020202020204" pitchFamily="34" charset="0"/>
              </a:rPr>
              <a:t>CONCLUSION</a:t>
            </a:r>
          </a:p>
        </p:txBody>
      </p:sp>
      <p:sp>
        <p:nvSpPr>
          <p:cNvPr id="14" name="CaixaDeTexto 13">
            <a:extLst>
              <a:ext uri="{FF2B5EF4-FFF2-40B4-BE49-F238E27FC236}">
                <a16:creationId xmlns:a16="http://schemas.microsoft.com/office/drawing/2014/main" id="{AB4BDABA-BDA2-45CF-9D04-0FE91663576E}"/>
              </a:ext>
            </a:extLst>
          </p:cNvPr>
          <p:cNvSpPr txBox="1"/>
          <p:nvPr/>
        </p:nvSpPr>
        <p:spPr>
          <a:xfrm>
            <a:off x="924537" y="36283567"/>
            <a:ext cx="13649666" cy="1938992"/>
          </a:xfrm>
          <a:prstGeom prst="rect">
            <a:avLst/>
          </a:prstGeom>
          <a:noFill/>
        </p:spPr>
        <p:txBody>
          <a:bodyPr wrap="square" rtlCol="0">
            <a:spAutoFit/>
          </a:bodyPr>
          <a:lstStyle/>
          <a:p>
            <a:pPr algn="just"/>
            <a:r>
              <a:rPr lang="en-GB" sz="2400" dirty="0">
                <a:latin typeface="Arial" panose="020B0604020202020204" pitchFamily="34" charset="0"/>
                <a:cs typeface="Arial" panose="020B0604020202020204" pitchFamily="34" charset="0"/>
              </a:rPr>
              <a:t>The Central Composite Design allowed to understand the influence the formulation parameters on the overall characteristics of the PLGA-nanoparticles loaded hydrogel. The formulation rheology was dependent on the calcium chloride concentration, although chitosan also  contributed to the overall characteristics. The formulations will be further used to deliver growth factors and its </a:t>
            </a:r>
            <a:r>
              <a:rPr lang="en-GB" sz="2400" i="1" dirty="0">
                <a:latin typeface="Arial" panose="020B0604020202020204" pitchFamily="34" charset="0"/>
                <a:cs typeface="Arial" panose="020B0604020202020204" pitchFamily="34" charset="0"/>
              </a:rPr>
              <a:t>in vitro</a:t>
            </a:r>
            <a:r>
              <a:rPr lang="en-GB" sz="2400" dirty="0">
                <a:latin typeface="Arial" panose="020B0604020202020204" pitchFamily="34" charset="0"/>
                <a:cs typeface="Arial" panose="020B0604020202020204" pitchFamily="34" charset="0"/>
              </a:rPr>
              <a:t> and </a:t>
            </a:r>
            <a:r>
              <a:rPr lang="en-GB" sz="2400" i="1" dirty="0">
                <a:latin typeface="Arial" panose="020B0604020202020204" pitchFamily="34" charset="0"/>
                <a:cs typeface="Arial" panose="020B0604020202020204" pitchFamily="34" charset="0"/>
              </a:rPr>
              <a:t>in vivo</a:t>
            </a:r>
            <a:r>
              <a:rPr lang="en-GB" sz="2400" dirty="0">
                <a:latin typeface="Arial" panose="020B0604020202020204" pitchFamily="34" charset="0"/>
                <a:cs typeface="Arial" panose="020B0604020202020204" pitchFamily="34" charset="0"/>
              </a:rPr>
              <a:t> performance will be evaluated. </a:t>
            </a:r>
            <a:endParaRPr lang="pt-PT" sz="2400" dirty="0">
              <a:latin typeface="Arial" panose="020B0604020202020204" pitchFamily="34" charset="0"/>
              <a:cs typeface="Arial" panose="020B0604020202020204" pitchFamily="34" charset="0"/>
            </a:endParaRPr>
          </a:p>
        </p:txBody>
      </p:sp>
      <p:sp>
        <p:nvSpPr>
          <p:cNvPr id="109" name="CaixaDeTexto 108">
            <a:extLst>
              <a:ext uri="{FF2B5EF4-FFF2-40B4-BE49-F238E27FC236}">
                <a16:creationId xmlns:a16="http://schemas.microsoft.com/office/drawing/2014/main" id="{0B4B851C-2445-42AB-B31F-3FD3B2CA51CF}"/>
              </a:ext>
            </a:extLst>
          </p:cNvPr>
          <p:cNvSpPr txBox="1"/>
          <p:nvPr/>
        </p:nvSpPr>
        <p:spPr>
          <a:xfrm>
            <a:off x="14974270" y="35386689"/>
            <a:ext cx="14306499" cy="646331"/>
          </a:xfrm>
          <a:prstGeom prst="rect">
            <a:avLst/>
          </a:prstGeom>
          <a:noFill/>
          <a:ln w="57150">
            <a:solidFill>
              <a:srgbClr val="0070C0"/>
            </a:solidFill>
          </a:ln>
        </p:spPr>
        <p:txBody>
          <a:bodyPr wrap="square" rtlCol="0">
            <a:spAutoFit/>
          </a:bodyPr>
          <a:lstStyle/>
          <a:p>
            <a:r>
              <a:rPr lang="pt-PT" sz="3600" b="1" dirty="0">
                <a:latin typeface="Arial" panose="020B0604020202020204" pitchFamily="34" charset="0"/>
                <a:cs typeface="Arial" panose="020B0604020202020204" pitchFamily="34" charset="0"/>
              </a:rPr>
              <a:t>ACKNOWLEDGEMENTS</a:t>
            </a:r>
          </a:p>
        </p:txBody>
      </p:sp>
      <p:sp>
        <p:nvSpPr>
          <p:cNvPr id="110" name="CaixaDeTexto 109">
            <a:extLst>
              <a:ext uri="{FF2B5EF4-FFF2-40B4-BE49-F238E27FC236}">
                <a16:creationId xmlns:a16="http://schemas.microsoft.com/office/drawing/2014/main" id="{BE8CC565-1ED5-42B6-B690-BA4495DD876E}"/>
              </a:ext>
            </a:extLst>
          </p:cNvPr>
          <p:cNvSpPr txBox="1"/>
          <p:nvPr/>
        </p:nvSpPr>
        <p:spPr>
          <a:xfrm>
            <a:off x="14756790" y="36371878"/>
            <a:ext cx="14659457" cy="1631216"/>
          </a:xfrm>
          <a:prstGeom prst="rect">
            <a:avLst/>
          </a:prstGeom>
          <a:noFill/>
        </p:spPr>
        <p:txBody>
          <a:bodyPr wrap="square" rtlCol="0">
            <a:spAutoFit/>
          </a:bodyPr>
          <a:lstStyle/>
          <a:p>
            <a:pPr algn="just"/>
            <a:r>
              <a:rPr lang="en-US" sz="2000" dirty="0">
                <a:latin typeface="Arial" panose="020B0604020202020204" pitchFamily="34" charset="0"/>
                <a:cs typeface="Arial" panose="020B0604020202020204" pitchFamily="34" charset="0"/>
              </a:rPr>
              <a:t>The authors thank to Prof António </a:t>
            </a:r>
            <a:r>
              <a:rPr lang="en-US" sz="2000" dirty="0" err="1">
                <a:latin typeface="Arial" panose="020B0604020202020204" pitchFamily="34" charset="0"/>
                <a:cs typeface="Arial" panose="020B0604020202020204" pitchFamily="34" charset="0"/>
              </a:rPr>
              <a:t>Diogo</a:t>
            </a:r>
            <a:r>
              <a:rPr lang="en-US" sz="2000" dirty="0">
                <a:latin typeface="Arial" panose="020B0604020202020204" pitchFamily="34" charset="0"/>
                <a:cs typeface="Arial" panose="020B0604020202020204" pitchFamily="34" charset="0"/>
              </a:rPr>
              <a:t> for the invaluable input in the rheology studies. </a:t>
            </a:r>
            <a:r>
              <a:rPr lang="pt-PT" sz="2000" dirty="0">
                <a:effectLst/>
                <a:latin typeface="Arial" panose="020B0604020202020204" pitchFamily="34" charset="0"/>
                <a:ea typeface="Calibri" panose="020F0502020204030204" pitchFamily="34" charset="0"/>
                <a:cs typeface="Arial" panose="020B0604020202020204" pitchFamily="34" charset="0"/>
              </a:rPr>
              <a:t>This </a:t>
            </a:r>
            <a:r>
              <a:rPr lang="pt-PT" sz="2000" dirty="0" err="1">
                <a:effectLst/>
                <a:latin typeface="Arial" panose="020B0604020202020204" pitchFamily="34" charset="0"/>
                <a:ea typeface="Calibri" panose="020F0502020204030204" pitchFamily="34" charset="0"/>
                <a:cs typeface="Arial" panose="020B0604020202020204" pitchFamily="34" charset="0"/>
              </a:rPr>
              <a:t>work</a:t>
            </a:r>
            <a:r>
              <a:rPr lang="pt-PT" sz="2000" dirty="0">
                <a:effectLst/>
                <a:latin typeface="Arial" panose="020B0604020202020204" pitchFamily="34" charset="0"/>
                <a:ea typeface="Calibri" panose="020F0502020204030204" pitchFamily="34" charset="0"/>
                <a:cs typeface="Arial" panose="020B0604020202020204" pitchFamily="34" charset="0"/>
              </a:rPr>
              <a:t> </a:t>
            </a:r>
            <a:r>
              <a:rPr lang="pt-PT" sz="2000" dirty="0" err="1">
                <a:effectLst/>
                <a:latin typeface="Arial" panose="020B0604020202020204" pitchFamily="34" charset="0"/>
                <a:ea typeface="Calibri" panose="020F0502020204030204" pitchFamily="34" charset="0"/>
                <a:cs typeface="Arial" panose="020B0604020202020204" pitchFamily="34" charset="0"/>
              </a:rPr>
              <a:t>was</a:t>
            </a:r>
            <a:r>
              <a:rPr lang="pt-PT" sz="2000" dirty="0">
                <a:effectLst/>
                <a:latin typeface="Arial" panose="020B0604020202020204" pitchFamily="34" charset="0"/>
                <a:ea typeface="Calibri" panose="020F0502020204030204" pitchFamily="34" charset="0"/>
                <a:cs typeface="Arial" panose="020B0604020202020204" pitchFamily="34" charset="0"/>
              </a:rPr>
              <a:t> </a:t>
            </a:r>
            <a:r>
              <a:rPr lang="pt-PT" sz="2000" dirty="0" err="1">
                <a:effectLst/>
                <a:latin typeface="Arial" panose="020B0604020202020204" pitchFamily="34" charset="0"/>
                <a:ea typeface="Calibri" panose="020F0502020204030204" pitchFamily="34" charset="0"/>
                <a:cs typeface="Arial" panose="020B0604020202020204" pitchFamily="34" charset="0"/>
              </a:rPr>
              <a:t>financed</a:t>
            </a:r>
            <a:r>
              <a:rPr lang="pt-PT" sz="2000" dirty="0">
                <a:effectLst/>
                <a:latin typeface="Arial" panose="020B0604020202020204" pitchFamily="34" charset="0"/>
                <a:ea typeface="Calibri" panose="020F0502020204030204" pitchFamily="34" charset="0"/>
                <a:cs typeface="Arial" panose="020B0604020202020204" pitchFamily="34" charset="0"/>
              </a:rPr>
              <a:t> </a:t>
            </a:r>
            <a:r>
              <a:rPr lang="pt-PT" sz="2000" dirty="0" err="1">
                <a:effectLst/>
                <a:latin typeface="Arial" panose="020B0604020202020204" pitchFamily="34" charset="0"/>
                <a:ea typeface="Calibri" panose="020F0502020204030204" pitchFamily="34" charset="0"/>
                <a:cs typeface="Arial" panose="020B0604020202020204" pitchFamily="34" charset="0"/>
              </a:rPr>
              <a:t>by</a:t>
            </a:r>
            <a:r>
              <a:rPr lang="pt-PT" sz="2000" dirty="0">
                <a:effectLst/>
                <a:latin typeface="Arial" panose="020B0604020202020204" pitchFamily="34" charset="0"/>
                <a:ea typeface="Calibri" panose="020F0502020204030204" pitchFamily="34" charset="0"/>
                <a:cs typeface="Arial" panose="020B0604020202020204" pitchFamily="34" charset="0"/>
              </a:rPr>
              <a:t> FEDER - Fundo Europeu de Desenvolvimento Regional </a:t>
            </a:r>
            <a:r>
              <a:rPr lang="pt-PT" sz="2000" dirty="0" err="1">
                <a:effectLst/>
                <a:latin typeface="Arial" panose="020B0604020202020204" pitchFamily="34" charset="0"/>
                <a:ea typeface="Calibri" panose="020F0502020204030204" pitchFamily="34" charset="0"/>
                <a:cs typeface="Arial" panose="020B0604020202020204" pitchFamily="34" charset="0"/>
              </a:rPr>
              <a:t>funds</a:t>
            </a:r>
            <a:r>
              <a:rPr lang="pt-PT" sz="2000" dirty="0">
                <a:effectLst/>
                <a:latin typeface="Arial" panose="020B0604020202020204" pitchFamily="34" charset="0"/>
                <a:ea typeface="Calibri" panose="020F0502020204030204" pitchFamily="34" charset="0"/>
                <a:cs typeface="Arial" panose="020B0604020202020204" pitchFamily="34" charset="0"/>
              </a:rPr>
              <a:t> </a:t>
            </a:r>
            <a:r>
              <a:rPr lang="pt-PT" sz="2000" dirty="0" err="1">
                <a:effectLst/>
                <a:latin typeface="Arial" panose="020B0604020202020204" pitchFamily="34" charset="0"/>
                <a:ea typeface="Calibri" panose="020F0502020204030204" pitchFamily="34" charset="0"/>
                <a:cs typeface="Arial" panose="020B0604020202020204" pitchFamily="34" charset="0"/>
              </a:rPr>
              <a:t>through</a:t>
            </a:r>
            <a:r>
              <a:rPr lang="pt-PT" sz="2000" dirty="0">
                <a:effectLst/>
                <a:latin typeface="Arial" panose="020B0604020202020204" pitchFamily="34" charset="0"/>
                <a:ea typeface="Calibri" panose="020F0502020204030204" pitchFamily="34" charset="0"/>
                <a:cs typeface="Arial" panose="020B0604020202020204" pitchFamily="34" charset="0"/>
              </a:rPr>
              <a:t> the COMPETE 2020 - </a:t>
            </a:r>
            <a:r>
              <a:rPr lang="pt-PT" sz="2000" dirty="0" err="1">
                <a:effectLst/>
                <a:latin typeface="Arial" panose="020B0604020202020204" pitchFamily="34" charset="0"/>
                <a:ea typeface="Calibri" panose="020F0502020204030204" pitchFamily="34" charset="0"/>
                <a:cs typeface="Arial" panose="020B0604020202020204" pitchFamily="34" charset="0"/>
              </a:rPr>
              <a:t>Operational</a:t>
            </a:r>
            <a:r>
              <a:rPr lang="pt-PT" sz="2000" dirty="0">
                <a:effectLst/>
                <a:latin typeface="Arial" panose="020B0604020202020204" pitchFamily="34" charset="0"/>
                <a:ea typeface="Calibri" panose="020F0502020204030204" pitchFamily="34" charset="0"/>
                <a:cs typeface="Arial" panose="020B0604020202020204" pitchFamily="34" charset="0"/>
              </a:rPr>
              <a:t> </a:t>
            </a:r>
            <a:r>
              <a:rPr lang="pt-PT" sz="2000" dirty="0" err="1">
                <a:effectLst/>
                <a:latin typeface="Arial" panose="020B0604020202020204" pitchFamily="34" charset="0"/>
                <a:ea typeface="Calibri" panose="020F0502020204030204" pitchFamily="34" charset="0"/>
                <a:cs typeface="Arial" panose="020B0604020202020204" pitchFamily="34" charset="0"/>
              </a:rPr>
              <a:t>Programme</a:t>
            </a:r>
            <a:r>
              <a:rPr lang="pt-PT" sz="2000" dirty="0">
                <a:effectLst/>
                <a:latin typeface="Arial" panose="020B0604020202020204" pitchFamily="34" charset="0"/>
                <a:ea typeface="Calibri" panose="020F0502020204030204" pitchFamily="34" charset="0"/>
                <a:cs typeface="Arial" panose="020B0604020202020204" pitchFamily="34" charset="0"/>
              </a:rPr>
              <a:t> for </a:t>
            </a:r>
            <a:r>
              <a:rPr lang="pt-PT" sz="2000" dirty="0" err="1">
                <a:effectLst/>
                <a:latin typeface="Arial" panose="020B0604020202020204" pitchFamily="34" charset="0"/>
                <a:ea typeface="Calibri" panose="020F0502020204030204" pitchFamily="34" charset="0"/>
                <a:cs typeface="Arial" panose="020B0604020202020204" pitchFamily="34" charset="0"/>
              </a:rPr>
              <a:t>Competitiveness</a:t>
            </a:r>
            <a:r>
              <a:rPr lang="pt-PT" sz="2000" dirty="0">
                <a:effectLst/>
                <a:latin typeface="Arial" panose="020B0604020202020204" pitchFamily="34" charset="0"/>
                <a:ea typeface="Calibri" panose="020F0502020204030204" pitchFamily="34" charset="0"/>
                <a:cs typeface="Arial" panose="020B0604020202020204" pitchFamily="34" charset="0"/>
              </a:rPr>
              <a:t> </a:t>
            </a:r>
            <a:r>
              <a:rPr lang="pt-PT" sz="2000" dirty="0" err="1">
                <a:effectLst/>
                <a:latin typeface="Arial" panose="020B0604020202020204" pitchFamily="34" charset="0"/>
                <a:ea typeface="Calibri" panose="020F0502020204030204" pitchFamily="34" charset="0"/>
                <a:cs typeface="Arial" panose="020B0604020202020204" pitchFamily="34" charset="0"/>
              </a:rPr>
              <a:t>and</a:t>
            </a:r>
            <a:r>
              <a:rPr lang="pt-PT" sz="2000" dirty="0">
                <a:effectLst/>
                <a:latin typeface="Arial" panose="020B0604020202020204" pitchFamily="34" charset="0"/>
                <a:ea typeface="Calibri" panose="020F0502020204030204" pitchFamily="34" charset="0"/>
                <a:cs typeface="Arial" panose="020B0604020202020204" pitchFamily="34" charset="0"/>
              </a:rPr>
              <a:t> </a:t>
            </a:r>
            <a:r>
              <a:rPr lang="pt-PT" sz="2000" dirty="0" err="1">
                <a:effectLst/>
                <a:latin typeface="Arial" panose="020B0604020202020204" pitchFamily="34" charset="0"/>
                <a:ea typeface="Calibri" panose="020F0502020204030204" pitchFamily="34" charset="0"/>
                <a:cs typeface="Arial" panose="020B0604020202020204" pitchFamily="34" charset="0"/>
              </a:rPr>
              <a:t>Internationalization</a:t>
            </a:r>
            <a:r>
              <a:rPr lang="pt-PT" sz="2000" dirty="0">
                <a:effectLst/>
                <a:latin typeface="Arial" panose="020B0604020202020204" pitchFamily="34" charset="0"/>
                <a:ea typeface="Calibri" panose="020F0502020204030204" pitchFamily="34" charset="0"/>
                <a:cs typeface="Arial" panose="020B0604020202020204" pitchFamily="34" charset="0"/>
              </a:rPr>
              <a:t> (POCI), </a:t>
            </a:r>
            <a:r>
              <a:rPr lang="pt-PT" sz="2000" dirty="0" err="1">
                <a:effectLst/>
                <a:latin typeface="Arial" panose="020B0604020202020204" pitchFamily="34" charset="0"/>
                <a:ea typeface="Calibri" panose="020F0502020204030204" pitchFamily="34" charset="0"/>
                <a:cs typeface="Arial" panose="020B0604020202020204" pitchFamily="34" charset="0"/>
              </a:rPr>
              <a:t>and</a:t>
            </a:r>
            <a:r>
              <a:rPr lang="pt-PT" sz="2000" dirty="0">
                <a:effectLst/>
                <a:latin typeface="Arial" panose="020B0604020202020204" pitchFamily="34" charset="0"/>
                <a:ea typeface="Calibri" panose="020F0502020204030204" pitchFamily="34" charset="0"/>
                <a:cs typeface="Arial" panose="020B0604020202020204" pitchFamily="34" charset="0"/>
              </a:rPr>
              <a:t> </a:t>
            </a:r>
            <a:r>
              <a:rPr lang="pt-PT" sz="2000" dirty="0" err="1">
                <a:effectLst/>
                <a:latin typeface="Arial" panose="020B0604020202020204" pitchFamily="34" charset="0"/>
                <a:ea typeface="Calibri" panose="020F0502020204030204" pitchFamily="34" charset="0"/>
                <a:cs typeface="Arial" panose="020B0604020202020204" pitchFamily="34" charset="0"/>
              </a:rPr>
              <a:t>by</a:t>
            </a:r>
            <a:r>
              <a:rPr lang="pt-PT" sz="2000" dirty="0">
                <a:effectLst/>
                <a:latin typeface="Arial" panose="020B0604020202020204" pitchFamily="34" charset="0"/>
                <a:ea typeface="Calibri" panose="020F0502020204030204" pitchFamily="34" charset="0"/>
                <a:cs typeface="Arial" panose="020B0604020202020204" pitchFamily="34" charset="0"/>
              </a:rPr>
              <a:t> FCT - Fundação para a Ciência e a Tecnologia (FCT) in the </a:t>
            </a:r>
            <a:r>
              <a:rPr lang="pt-PT" sz="2000" dirty="0" err="1">
                <a:effectLst/>
                <a:latin typeface="Arial" panose="020B0604020202020204" pitchFamily="34" charset="0"/>
                <a:ea typeface="Calibri" panose="020F0502020204030204" pitchFamily="34" charset="0"/>
                <a:cs typeface="Arial" panose="020B0604020202020204" pitchFamily="34" charset="0"/>
              </a:rPr>
              <a:t>framework</a:t>
            </a:r>
            <a:r>
              <a:rPr lang="pt-PT" sz="2000" dirty="0">
                <a:effectLst/>
                <a:latin typeface="Arial" panose="020B0604020202020204" pitchFamily="34" charset="0"/>
                <a:ea typeface="Calibri" panose="020F0502020204030204" pitchFamily="34" charset="0"/>
                <a:cs typeface="Arial" panose="020B0604020202020204" pitchFamily="34" charset="0"/>
              </a:rPr>
              <a:t> </a:t>
            </a:r>
            <a:r>
              <a:rPr lang="pt-PT" sz="2000" dirty="0" err="1">
                <a:effectLst/>
                <a:latin typeface="Arial" panose="020B0604020202020204" pitchFamily="34" charset="0"/>
                <a:ea typeface="Calibri" panose="020F0502020204030204" pitchFamily="34" charset="0"/>
                <a:cs typeface="Arial" panose="020B0604020202020204" pitchFamily="34" charset="0"/>
              </a:rPr>
              <a:t>of</a:t>
            </a:r>
            <a:r>
              <a:rPr lang="pt-PT" sz="2000" dirty="0">
                <a:effectLst/>
                <a:latin typeface="Arial" panose="020B0604020202020204" pitchFamily="34" charset="0"/>
                <a:ea typeface="Calibri" panose="020F0502020204030204" pitchFamily="34" charset="0"/>
                <a:cs typeface="Arial" panose="020B0604020202020204" pitchFamily="34" charset="0"/>
              </a:rPr>
              <a:t> the </a:t>
            </a:r>
            <a:r>
              <a:rPr lang="pt-PT" sz="2000" dirty="0" err="1">
                <a:effectLst/>
                <a:latin typeface="Arial" panose="020B0604020202020204" pitchFamily="34" charset="0"/>
                <a:ea typeface="Calibri" panose="020F0502020204030204" pitchFamily="34" charset="0"/>
                <a:cs typeface="Arial" panose="020B0604020202020204" pitchFamily="34" charset="0"/>
              </a:rPr>
              <a:t>project</a:t>
            </a:r>
            <a:r>
              <a:rPr lang="pt-PT" sz="2000" dirty="0">
                <a:effectLst/>
                <a:latin typeface="Arial" panose="020B0604020202020204" pitchFamily="34" charset="0"/>
                <a:ea typeface="Calibri" panose="020F0502020204030204" pitchFamily="34" charset="0"/>
                <a:cs typeface="Arial" panose="020B0604020202020204" pitchFamily="34" charset="0"/>
              </a:rPr>
              <a:t> POCI-01-0145-FEDER-032610 - PTDC/MEC-DER/32610/2017.</a:t>
            </a:r>
            <a:r>
              <a:rPr lang="pt-PT" sz="20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a:t>
            </a:r>
            <a:r>
              <a:rPr lang="pt-PT" sz="2000" dirty="0" err="1">
                <a:effectLst/>
                <a:latin typeface="Arial" panose="020B0604020202020204" pitchFamily="34" charset="0"/>
                <a:ea typeface="Calibri" panose="020F0502020204030204" pitchFamily="34" charset="0"/>
                <a:cs typeface="Arial" panose="020B0604020202020204" pitchFamily="34" charset="0"/>
              </a:rPr>
              <a:t>It</a:t>
            </a:r>
            <a:r>
              <a:rPr lang="pt-PT" sz="2000" dirty="0">
                <a:effectLst/>
                <a:latin typeface="Arial" panose="020B0604020202020204" pitchFamily="34" charset="0"/>
                <a:ea typeface="Calibri" panose="020F0502020204030204" pitchFamily="34" charset="0"/>
                <a:cs typeface="Arial" panose="020B0604020202020204" pitchFamily="34" charset="0"/>
              </a:rPr>
              <a:t> </a:t>
            </a:r>
            <a:r>
              <a:rPr lang="pt-PT" sz="2000" dirty="0" err="1">
                <a:effectLst/>
                <a:latin typeface="Arial" panose="020B0604020202020204" pitchFamily="34" charset="0"/>
                <a:ea typeface="Calibri" panose="020F0502020204030204" pitchFamily="34" charset="0"/>
                <a:cs typeface="Arial" panose="020B0604020202020204" pitchFamily="34" charset="0"/>
              </a:rPr>
              <a:t>also</a:t>
            </a:r>
            <a:r>
              <a:rPr lang="pt-PT" sz="2000" dirty="0">
                <a:effectLst/>
                <a:latin typeface="Arial" panose="020B0604020202020204" pitchFamily="34" charset="0"/>
                <a:ea typeface="Calibri" panose="020F0502020204030204" pitchFamily="34" charset="0"/>
                <a:cs typeface="Arial" panose="020B0604020202020204" pitchFamily="34" charset="0"/>
              </a:rPr>
              <a:t> </a:t>
            </a:r>
            <a:r>
              <a:rPr lang="pt-PT" sz="2000" dirty="0" err="1">
                <a:effectLst/>
                <a:latin typeface="Arial" panose="020B0604020202020204" pitchFamily="34" charset="0"/>
                <a:ea typeface="Calibri" panose="020F0502020204030204" pitchFamily="34" charset="0"/>
                <a:cs typeface="Arial" panose="020B0604020202020204" pitchFamily="34" charset="0"/>
              </a:rPr>
              <a:t>received</a:t>
            </a:r>
            <a:r>
              <a:rPr lang="pt-PT" sz="2000" dirty="0">
                <a:effectLst/>
                <a:latin typeface="Arial" panose="020B0604020202020204" pitchFamily="34" charset="0"/>
                <a:ea typeface="Calibri" panose="020F0502020204030204" pitchFamily="34" charset="0"/>
                <a:cs typeface="Arial" panose="020B0604020202020204" pitchFamily="34" charset="0"/>
              </a:rPr>
              <a:t> Portuguese </a:t>
            </a:r>
            <a:r>
              <a:rPr lang="pt-PT" sz="2000" dirty="0" err="1">
                <a:effectLst/>
                <a:latin typeface="Arial" panose="020B0604020202020204" pitchFamily="34" charset="0"/>
                <a:ea typeface="Calibri" panose="020F0502020204030204" pitchFamily="34" charset="0"/>
                <a:cs typeface="Arial" panose="020B0604020202020204" pitchFamily="34" charset="0"/>
              </a:rPr>
              <a:t>national</a:t>
            </a:r>
            <a:r>
              <a:rPr lang="pt-PT" sz="2000" dirty="0">
                <a:effectLst/>
                <a:latin typeface="Arial" panose="020B0604020202020204" pitchFamily="34" charset="0"/>
                <a:ea typeface="Calibri" panose="020F0502020204030204" pitchFamily="34" charset="0"/>
                <a:cs typeface="Arial" panose="020B0604020202020204" pitchFamily="34" charset="0"/>
              </a:rPr>
              <a:t> </a:t>
            </a:r>
            <a:r>
              <a:rPr lang="pt-PT" sz="2000" dirty="0" err="1">
                <a:effectLst/>
                <a:latin typeface="Arial" panose="020B0604020202020204" pitchFamily="34" charset="0"/>
                <a:ea typeface="Calibri" panose="020F0502020204030204" pitchFamily="34" charset="0"/>
                <a:cs typeface="Arial" panose="020B0604020202020204" pitchFamily="34" charset="0"/>
              </a:rPr>
              <a:t>funds</a:t>
            </a:r>
            <a:r>
              <a:rPr lang="pt-PT" sz="2000" dirty="0">
                <a:effectLst/>
                <a:latin typeface="Arial" panose="020B0604020202020204" pitchFamily="34" charset="0"/>
                <a:ea typeface="Calibri" panose="020F0502020204030204" pitchFamily="34" charset="0"/>
                <a:cs typeface="Arial" panose="020B0604020202020204" pitchFamily="34" charset="0"/>
              </a:rPr>
              <a:t> </a:t>
            </a:r>
            <a:r>
              <a:rPr lang="pt-PT" sz="2000" dirty="0" err="1">
                <a:effectLst/>
                <a:latin typeface="Arial" panose="020B0604020202020204" pitchFamily="34" charset="0"/>
                <a:ea typeface="Calibri" panose="020F0502020204030204" pitchFamily="34" charset="0"/>
                <a:cs typeface="Arial" panose="020B0604020202020204" pitchFamily="34" charset="0"/>
              </a:rPr>
              <a:t>from</a:t>
            </a:r>
            <a:r>
              <a:rPr lang="pt-PT" sz="2000" dirty="0">
                <a:effectLst/>
                <a:latin typeface="Arial" panose="020B0604020202020204" pitchFamily="34" charset="0"/>
                <a:ea typeface="Calibri" panose="020F0502020204030204" pitchFamily="34" charset="0"/>
                <a:cs typeface="Arial" panose="020B0604020202020204" pitchFamily="34" charset="0"/>
              </a:rPr>
              <a:t> FCT - Foundation for </a:t>
            </a:r>
            <a:r>
              <a:rPr lang="pt-PT" sz="2000" dirty="0" err="1">
                <a:effectLst/>
                <a:latin typeface="Arial" panose="020B0604020202020204" pitchFamily="34" charset="0"/>
                <a:ea typeface="Calibri" panose="020F0502020204030204" pitchFamily="34" charset="0"/>
                <a:cs typeface="Arial" panose="020B0604020202020204" pitchFamily="34" charset="0"/>
              </a:rPr>
              <a:t>Science</a:t>
            </a:r>
            <a:r>
              <a:rPr lang="pt-PT" sz="2000" dirty="0">
                <a:effectLst/>
                <a:latin typeface="Arial" panose="020B0604020202020204" pitchFamily="34" charset="0"/>
                <a:ea typeface="Calibri" panose="020F0502020204030204" pitchFamily="34" charset="0"/>
                <a:cs typeface="Arial" panose="020B0604020202020204" pitchFamily="34" charset="0"/>
              </a:rPr>
              <a:t> </a:t>
            </a:r>
            <a:r>
              <a:rPr lang="pt-PT" sz="2000" dirty="0" err="1">
                <a:effectLst/>
                <a:latin typeface="Arial" panose="020B0604020202020204" pitchFamily="34" charset="0"/>
                <a:ea typeface="Calibri" panose="020F0502020204030204" pitchFamily="34" charset="0"/>
                <a:cs typeface="Arial" panose="020B0604020202020204" pitchFamily="34" charset="0"/>
              </a:rPr>
              <a:t>and</a:t>
            </a:r>
            <a:r>
              <a:rPr lang="pt-PT" sz="2000" dirty="0">
                <a:effectLst/>
                <a:latin typeface="Arial" panose="020B0604020202020204" pitchFamily="34" charset="0"/>
                <a:ea typeface="Calibri" panose="020F0502020204030204" pitchFamily="34" charset="0"/>
                <a:cs typeface="Arial" panose="020B0604020202020204" pitchFamily="34" charset="0"/>
              </a:rPr>
              <a:t> Technology </a:t>
            </a:r>
            <a:r>
              <a:rPr lang="pt-PT" sz="2000" dirty="0" err="1">
                <a:effectLst/>
                <a:latin typeface="Arial" panose="020B0604020202020204" pitchFamily="34" charset="0"/>
                <a:ea typeface="Calibri" panose="020F0502020204030204" pitchFamily="34" charset="0"/>
                <a:cs typeface="Arial" panose="020B0604020202020204" pitchFamily="34" charset="0"/>
              </a:rPr>
              <a:t>through</a:t>
            </a:r>
            <a:r>
              <a:rPr lang="pt-PT" sz="2000" dirty="0">
                <a:effectLst/>
                <a:latin typeface="Arial" panose="020B0604020202020204" pitchFamily="34" charset="0"/>
                <a:ea typeface="Calibri" panose="020F0502020204030204" pitchFamily="34" charset="0"/>
                <a:cs typeface="Arial" panose="020B0604020202020204" pitchFamily="34" charset="0"/>
              </a:rPr>
              <a:t> </a:t>
            </a:r>
            <a:r>
              <a:rPr lang="pt-PT" sz="2000" dirty="0" err="1">
                <a:effectLst/>
                <a:latin typeface="Arial" panose="020B0604020202020204" pitchFamily="34" charset="0"/>
                <a:ea typeface="Calibri" panose="020F0502020204030204" pitchFamily="34" charset="0"/>
                <a:cs typeface="Arial" panose="020B0604020202020204" pitchFamily="34" charset="0"/>
              </a:rPr>
              <a:t>projects</a:t>
            </a:r>
            <a:r>
              <a:rPr lang="pt-PT" sz="2000" dirty="0">
                <a:effectLst/>
                <a:latin typeface="Arial" panose="020B0604020202020204" pitchFamily="34" charset="0"/>
                <a:ea typeface="Calibri" panose="020F0502020204030204" pitchFamily="34" charset="0"/>
                <a:cs typeface="Arial" panose="020B0604020202020204" pitchFamily="34" charset="0"/>
              </a:rPr>
              <a:t> UIDB/50006/2020, UIDB/04326/2020 </a:t>
            </a:r>
            <a:r>
              <a:rPr lang="pt-PT" sz="2000" dirty="0" err="1">
                <a:effectLst/>
                <a:latin typeface="Arial" panose="020B0604020202020204" pitchFamily="34" charset="0"/>
                <a:ea typeface="Calibri" panose="020F0502020204030204" pitchFamily="34" charset="0"/>
                <a:cs typeface="Arial" panose="020B0604020202020204" pitchFamily="34" charset="0"/>
              </a:rPr>
              <a:t>and</a:t>
            </a:r>
            <a:r>
              <a:rPr lang="pt-PT" sz="2000" dirty="0">
                <a:effectLst/>
                <a:latin typeface="Arial" panose="020B0604020202020204" pitchFamily="34" charset="0"/>
                <a:ea typeface="Calibri" panose="020F0502020204030204" pitchFamily="34" charset="0"/>
                <a:cs typeface="Arial" panose="020B0604020202020204" pitchFamily="34" charset="0"/>
              </a:rPr>
              <a:t> UIDB/04565/2020.</a:t>
            </a:r>
            <a:endParaRPr lang="pt-PT" sz="2000" dirty="0">
              <a:latin typeface="Arial" panose="020B0604020202020204" pitchFamily="34" charset="0"/>
              <a:cs typeface="Arial" panose="020B0604020202020204" pitchFamily="34" charset="0"/>
            </a:endParaRPr>
          </a:p>
        </p:txBody>
      </p:sp>
      <p:grpSp>
        <p:nvGrpSpPr>
          <p:cNvPr id="111" name="Agrupar 110">
            <a:extLst>
              <a:ext uri="{FF2B5EF4-FFF2-40B4-BE49-F238E27FC236}">
                <a16:creationId xmlns:a16="http://schemas.microsoft.com/office/drawing/2014/main" id="{F63DD8F1-C267-42AA-8F81-6C284F03E965}"/>
              </a:ext>
            </a:extLst>
          </p:cNvPr>
          <p:cNvGrpSpPr/>
          <p:nvPr/>
        </p:nvGrpSpPr>
        <p:grpSpPr>
          <a:xfrm>
            <a:off x="5709773" y="41434050"/>
            <a:ext cx="14246439" cy="1213079"/>
            <a:chOff x="15479546" y="40179897"/>
            <a:chExt cx="14180385" cy="1346000"/>
          </a:xfrm>
        </p:grpSpPr>
        <p:pic>
          <p:nvPicPr>
            <p:cNvPr id="112" name="Imagem 111">
              <a:extLst>
                <a:ext uri="{FF2B5EF4-FFF2-40B4-BE49-F238E27FC236}">
                  <a16:creationId xmlns:a16="http://schemas.microsoft.com/office/drawing/2014/main" id="{A37BFC43-32D6-4615-9F22-488ACB995BF2}"/>
                </a:ext>
              </a:extLst>
            </p:cNvPr>
            <p:cNvPicPr>
              <a:picLocks noChangeAspect="1"/>
            </p:cNvPicPr>
            <p:nvPr/>
          </p:nvPicPr>
          <p:blipFill rotWithShape="1">
            <a:blip r:embed="rId29"/>
            <a:srcRect t="25036"/>
            <a:stretch/>
          </p:blipFill>
          <p:spPr>
            <a:xfrm>
              <a:off x="17967583" y="40179897"/>
              <a:ext cx="11692348" cy="1346000"/>
            </a:xfrm>
            <a:prstGeom prst="rect">
              <a:avLst/>
            </a:prstGeom>
          </p:spPr>
        </p:pic>
        <p:pic>
          <p:nvPicPr>
            <p:cNvPr id="113" name="Imagem 112">
              <a:extLst>
                <a:ext uri="{FF2B5EF4-FFF2-40B4-BE49-F238E27FC236}">
                  <a16:creationId xmlns:a16="http://schemas.microsoft.com/office/drawing/2014/main" id="{E5FC263C-98DB-4DBC-B848-7CB90D93F7CD}"/>
                </a:ext>
              </a:extLst>
            </p:cNvPr>
            <p:cNvPicPr>
              <a:picLocks noChangeAspect="1"/>
            </p:cNvPicPr>
            <p:nvPr/>
          </p:nvPicPr>
          <p:blipFill>
            <a:blip r:embed="rId30"/>
            <a:stretch>
              <a:fillRect/>
            </a:stretch>
          </p:blipFill>
          <p:spPr>
            <a:xfrm>
              <a:off x="15479546" y="40209187"/>
              <a:ext cx="2614524" cy="1112564"/>
            </a:xfrm>
            <a:prstGeom prst="rect">
              <a:avLst/>
            </a:prstGeom>
          </p:spPr>
        </p:pic>
      </p:grpSp>
      <p:sp>
        <p:nvSpPr>
          <p:cNvPr id="15" name="CaixaDeTexto 14">
            <a:extLst>
              <a:ext uri="{FF2B5EF4-FFF2-40B4-BE49-F238E27FC236}">
                <a16:creationId xmlns:a16="http://schemas.microsoft.com/office/drawing/2014/main" id="{BDB2C693-9DB6-4E84-BF2B-471222AE4B53}"/>
              </a:ext>
            </a:extLst>
          </p:cNvPr>
          <p:cNvSpPr txBox="1"/>
          <p:nvPr/>
        </p:nvSpPr>
        <p:spPr>
          <a:xfrm>
            <a:off x="5723230" y="39787069"/>
            <a:ext cx="13609883" cy="1483868"/>
          </a:xfrm>
          <a:prstGeom prst="rect">
            <a:avLst/>
          </a:prstGeom>
          <a:noFill/>
        </p:spPr>
        <p:txBody>
          <a:bodyPr wrap="square">
            <a:spAutoFit/>
          </a:bodyPr>
          <a:lstStyle/>
          <a:p>
            <a:pPr algn="just">
              <a:lnSpc>
                <a:spcPct val="115000"/>
              </a:lnSpc>
              <a:spcAft>
                <a:spcPts val="800"/>
              </a:spcAft>
            </a:pPr>
            <a:r>
              <a:rPr lang="en-GB" sz="2400" dirty="0">
                <a:effectLst/>
                <a:latin typeface="Arial" panose="020B0604020202020204" pitchFamily="34" charset="0"/>
                <a:ea typeface="Calibri" panose="020F0502020204030204" pitchFamily="34" charset="0"/>
                <a:cs typeface="Arial" panose="020B0604020202020204" pitchFamily="34" charset="0"/>
              </a:rPr>
              <a:t>[1] </a:t>
            </a:r>
            <a:r>
              <a:rPr lang="pt-PT"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Tejiram</a:t>
            </a:r>
            <a:r>
              <a:rPr lang="pt-PT"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 </a:t>
            </a:r>
            <a:r>
              <a:rPr lang="pt-PT"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et</a:t>
            </a:r>
            <a:r>
              <a:rPr lang="pt-PT"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al., </a:t>
            </a:r>
            <a:r>
              <a:rPr lang="pt-PT"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Curr</a:t>
            </a:r>
            <a:r>
              <a:rPr lang="pt-PT"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pt-PT"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Opin</a:t>
            </a:r>
            <a:r>
              <a:rPr lang="pt-PT"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pt-PT"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Crit</a:t>
            </a:r>
            <a:r>
              <a:rPr lang="pt-PT"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pt-PT"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Care</a:t>
            </a:r>
            <a:r>
              <a:rPr lang="pt-PT"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25, 6, (2019) 647-652</a:t>
            </a:r>
            <a:endParaRPr lang="pt-PT" sz="2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400" dirty="0">
                <a:effectLst/>
                <a:latin typeface="Arial" panose="020B0604020202020204" pitchFamily="34" charset="0"/>
                <a:ea typeface="Calibri" panose="020F0502020204030204" pitchFamily="34" charset="0"/>
                <a:cs typeface="Arial" panose="020B0604020202020204" pitchFamily="34" charset="0"/>
              </a:rPr>
              <a:t>[2] </a:t>
            </a:r>
            <a:r>
              <a:rPr lang="pt-PT"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Grolman</a:t>
            </a:r>
            <a:r>
              <a:rPr lang="pt-PT"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JM </a:t>
            </a:r>
            <a:r>
              <a:rPr lang="pt-PT"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et</a:t>
            </a:r>
            <a:r>
              <a:rPr lang="pt-PT"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al., J </a:t>
            </a:r>
            <a:r>
              <a:rPr lang="pt-PT"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Burn</a:t>
            </a:r>
            <a:r>
              <a:rPr lang="pt-PT"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pt-PT"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Care</a:t>
            </a:r>
            <a:r>
              <a:rPr lang="pt-PT"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pt-PT"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Res</a:t>
            </a:r>
            <a:r>
              <a:rPr lang="pt-PT"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40, 6, (2019) 900-906</a:t>
            </a:r>
            <a:endParaRPr lang="pt-PT" sz="2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400" dirty="0">
                <a:effectLst/>
                <a:latin typeface="Arial" panose="020B0604020202020204" pitchFamily="34" charset="0"/>
                <a:ea typeface="cmr10"/>
                <a:cs typeface="Arial" panose="020B0604020202020204" pitchFamily="34" charset="0"/>
              </a:rPr>
              <a:t>[3] </a:t>
            </a:r>
            <a:r>
              <a:rPr lang="en-GB" sz="2400" dirty="0">
                <a:effectLst/>
                <a:latin typeface="Arial" panose="020B0604020202020204" pitchFamily="34" charset="0"/>
                <a:ea typeface="Calibri" panose="020F0502020204030204" pitchFamily="34" charset="0"/>
                <a:cs typeface="Arial" panose="020B0604020202020204" pitchFamily="34" charset="0"/>
              </a:rPr>
              <a:t>P. Fonte et al., Methods Mol. Biol., (2018) 255-274</a:t>
            </a:r>
            <a:endParaRPr lang="pt-PT"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CaixaDeTexto 15">
            <a:extLst>
              <a:ext uri="{FF2B5EF4-FFF2-40B4-BE49-F238E27FC236}">
                <a16:creationId xmlns:a16="http://schemas.microsoft.com/office/drawing/2014/main" id="{CC4C17A7-366E-426B-89B3-D37B6C1D61DE}"/>
              </a:ext>
            </a:extLst>
          </p:cNvPr>
          <p:cNvSpPr txBox="1"/>
          <p:nvPr/>
        </p:nvSpPr>
        <p:spPr>
          <a:xfrm>
            <a:off x="611167" y="9992867"/>
            <a:ext cx="28999965" cy="1938992"/>
          </a:xfrm>
          <a:prstGeom prst="rect">
            <a:avLst/>
          </a:prstGeom>
          <a:noFill/>
        </p:spPr>
        <p:txBody>
          <a:bodyPr wrap="square" rtlCol="0">
            <a:spAutoFit/>
          </a:bodyPr>
          <a:lstStyle/>
          <a:p>
            <a:pPr algn="just"/>
            <a:r>
              <a:rPr lang="en-GB" sz="2400" dirty="0">
                <a:latin typeface="Arial" panose="020B0604020202020204" pitchFamily="34" charset="0"/>
                <a:cs typeface="Arial" panose="020B0604020202020204" pitchFamily="34" charset="0"/>
              </a:rPr>
              <a:t>The skin is the main barrier in the body whose function is to protect it from infection and dehydration. When the barrier is damaged, a wound is formed, and the healing process begins. Acute wounds heal in 12 weeks, whereas chronic wounds need months [1]. Hydrogels are hydrophilic molecular networks produced by the physical or chemical cross-linking of polymers and have been used for wound dressings [2]. The hydrogel potential in wound healing can be further explored with the loading of nanoparticles that allow controlled or sustained release of drugs. In this work, we propose the development of alginate hydrogels loaded with </a:t>
            </a:r>
            <a:r>
              <a:rPr lang="en-GB" sz="2400" i="1" dirty="0">
                <a:latin typeface="Arial" panose="020B0604020202020204" pitchFamily="34" charset="0"/>
                <a:cs typeface="Arial" panose="020B0604020202020204" pitchFamily="34" charset="0"/>
              </a:rPr>
              <a:t>poly (lactic-co-glycolic acid</a:t>
            </a:r>
            <a:r>
              <a:rPr lang="en-GB" sz="2400" b="1" dirty="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 (PLGA) nanoparticles prepared by cross-linking with calcium. The optimisation of the hydrogel was carried out by Quality by Design using a Design of Experiments approach for the delivery of growth factors to accelerate wound healing.</a:t>
            </a:r>
            <a:endParaRPr lang="pt-P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652814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TotalTime>
  <Words>1074</Words>
  <Application>Microsoft Office PowerPoint</Application>
  <PresentationFormat>Personalizados</PresentationFormat>
  <Paragraphs>51</Paragraphs>
  <Slides>1</Slides>
  <Notes>0</Notes>
  <HiddenSlides>0</HiddenSlides>
  <MMClips>0</MMClips>
  <ScaleCrop>false</ScaleCrop>
  <HeadingPairs>
    <vt:vector size="8" baseType="variant">
      <vt:variant>
        <vt:lpstr>Tipos de letra usados</vt:lpstr>
      </vt:variant>
      <vt:variant>
        <vt:i4>4</vt:i4>
      </vt:variant>
      <vt:variant>
        <vt:lpstr>Tema</vt:lpstr>
      </vt:variant>
      <vt:variant>
        <vt:i4>1</vt:i4>
      </vt:variant>
      <vt:variant>
        <vt:lpstr>Servidores OLE incorporados</vt:lpstr>
      </vt:variant>
      <vt:variant>
        <vt:i4>1</vt:i4>
      </vt:variant>
      <vt:variant>
        <vt:lpstr>Títulos dos diapositivos</vt:lpstr>
      </vt:variant>
      <vt:variant>
        <vt:i4>1</vt:i4>
      </vt:variant>
    </vt:vector>
  </HeadingPairs>
  <TitlesOfParts>
    <vt:vector size="7" baseType="lpstr">
      <vt:lpstr>Arial</vt:lpstr>
      <vt:lpstr>Bahnschrift Light</vt:lpstr>
      <vt:lpstr>Calibri</vt:lpstr>
      <vt:lpstr>Calibri Light</vt:lpstr>
      <vt:lpstr>Tema de Office</vt:lpstr>
      <vt:lpstr>Graph</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Conchi Narros</dc:creator>
  <cp:lastModifiedBy>Ana Macedo</cp:lastModifiedBy>
  <cp:revision>9</cp:revision>
  <dcterms:created xsi:type="dcterms:W3CDTF">2020-04-27T15:02:01Z</dcterms:created>
  <dcterms:modified xsi:type="dcterms:W3CDTF">2020-09-22T22:53:45Z</dcterms:modified>
</cp:coreProperties>
</file>